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4" r:id="rId3"/>
    <p:sldId id="257" r:id="rId4"/>
    <p:sldId id="258" r:id="rId5"/>
    <p:sldId id="259" r:id="rId6"/>
    <p:sldId id="260" r:id="rId7"/>
    <p:sldId id="262" r:id="rId8"/>
    <p:sldId id="261"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83" d="100"/>
          <a:sy n="83" d="100"/>
        </p:scale>
        <p:origin x="6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21746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182899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6809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1952219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0912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2324005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3328416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10448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349771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FD09B0-82BD-407D-A77E-94C86B585838}"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339084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FD09B0-82BD-407D-A77E-94C86B585838}"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326573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FD09B0-82BD-407D-A77E-94C86B585838}" type="datetimeFigureOut">
              <a:rPr lang="en-GB" smtClean="0"/>
              <a:t>05/09/2018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198503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FD09B0-82BD-407D-A77E-94C86B585838}" type="datetimeFigureOut">
              <a:rPr lang="en-GB" smtClean="0"/>
              <a:t>05/09/2018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373073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D09B0-82BD-407D-A77E-94C86B585838}" type="datetimeFigureOut">
              <a:rPr lang="en-GB" smtClean="0"/>
              <a:t>05/09/2018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74992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FD09B0-82BD-407D-A77E-94C86B585838}"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E794B-0C19-4C2B-BD0B-921F76AA36CA}" type="slidenum">
              <a:rPr lang="en-GB" smtClean="0"/>
              <a:t>‹#›</a:t>
            </a:fld>
            <a:endParaRPr lang="en-GB"/>
          </a:p>
        </p:txBody>
      </p:sp>
    </p:spTree>
    <p:extLst>
      <p:ext uri="{BB962C8B-B14F-4D97-AF65-F5344CB8AC3E}">
        <p14:creationId xmlns:p14="http://schemas.microsoft.com/office/powerpoint/2010/main" val="386031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E794B-0C19-4C2B-BD0B-921F76AA36CA}" type="slidenum">
              <a:rPr lang="en-GB" smtClean="0"/>
              <a:t>‹#›</a:t>
            </a:fld>
            <a:endParaRPr lang="en-GB"/>
          </a:p>
        </p:txBody>
      </p:sp>
      <p:sp>
        <p:nvSpPr>
          <p:cNvPr id="5" name="Date Placeholder 4"/>
          <p:cNvSpPr>
            <a:spLocks noGrp="1"/>
          </p:cNvSpPr>
          <p:nvPr>
            <p:ph type="dt" sz="half" idx="10"/>
          </p:nvPr>
        </p:nvSpPr>
        <p:spPr/>
        <p:txBody>
          <a:bodyPr/>
          <a:lstStyle/>
          <a:p>
            <a:fld id="{D0FD09B0-82BD-407D-A77E-94C86B585838}" type="datetimeFigureOut">
              <a:rPr lang="en-GB" smtClean="0"/>
              <a:t>05/09/2018</a:t>
            </a:fld>
            <a:endParaRPr lang="en-GB"/>
          </a:p>
        </p:txBody>
      </p:sp>
    </p:spTree>
    <p:extLst>
      <p:ext uri="{BB962C8B-B14F-4D97-AF65-F5344CB8AC3E}">
        <p14:creationId xmlns:p14="http://schemas.microsoft.com/office/powerpoint/2010/main" val="2769549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FD09B0-82BD-407D-A77E-94C86B585838}" type="datetimeFigureOut">
              <a:rPr lang="en-GB" smtClean="0"/>
              <a:t>05/09/2018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0E794B-0C19-4C2B-BD0B-921F76AA36CA}" type="slidenum">
              <a:rPr lang="en-GB" smtClean="0"/>
              <a:t>‹#›</a:t>
            </a:fld>
            <a:endParaRPr lang="en-GB"/>
          </a:p>
        </p:txBody>
      </p:sp>
    </p:spTree>
    <p:extLst>
      <p:ext uri="{BB962C8B-B14F-4D97-AF65-F5344CB8AC3E}">
        <p14:creationId xmlns:p14="http://schemas.microsoft.com/office/powerpoint/2010/main" val="278415683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8454C-BC89-468C-BCF2-621D3F2329B2}"/>
              </a:ext>
            </a:extLst>
          </p:cNvPr>
          <p:cNvSpPr>
            <a:spLocks noGrp="1"/>
          </p:cNvSpPr>
          <p:nvPr>
            <p:ph type="ctrTitle"/>
          </p:nvPr>
        </p:nvSpPr>
        <p:spPr>
          <a:xfrm>
            <a:off x="740889" y="1011526"/>
            <a:ext cx="9299292" cy="4293699"/>
          </a:xfrm>
        </p:spPr>
        <p:txBody>
          <a:bodyPr>
            <a:normAutofit/>
          </a:bodyPr>
          <a:lstStyle/>
          <a:p>
            <a:r>
              <a:rPr lang="en-GB" b="1" dirty="0"/>
              <a:t>Aquaculture – UK Initiatives</a:t>
            </a:r>
            <a:br>
              <a:rPr lang="en-GB" dirty="0"/>
            </a:br>
            <a:br>
              <a:rPr lang="en-GB" dirty="0"/>
            </a:br>
            <a:r>
              <a:rPr lang="en-GB" sz="4400" dirty="0"/>
              <a:t>AAC General Assembly, Brussels</a:t>
            </a:r>
            <a:br>
              <a:rPr lang="en-GB" sz="4400" dirty="0"/>
            </a:br>
            <a:r>
              <a:rPr lang="en-GB" sz="4400" dirty="0"/>
              <a:t> 13</a:t>
            </a:r>
            <a:r>
              <a:rPr lang="en-GB" sz="4400" baseline="30000" dirty="0"/>
              <a:t>th</a:t>
            </a:r>
            <a:r>
              <a:rPr lang="en-GB" sz="4400" dirty="0"/>
              <a:t> September 2018</a:t>
            </a:r>
          </a:p>
        </p:txBody>
      </p:sp>
      <p:sp>
        <p:nvSpPr>
          <p:cNvPr id="3" name="Subtitle 2">
            <a:extLst>
              <a:ext uri="{FF2B5EF4-FFF2-40B4-BE49-F238E27FC236}">
                <a16:creationId xmlns:a16="http://schemas.microsoft.com/office/drawing/2014/main" id="{C78442C9-6B70-4171-A732-9D1C7373EFBA}"/>
              </a:ext>
            </a:extLst>
          </p:cNvPr>
          <p:cNvSpPr>
            <a:spLocks noGrp="1"/>
          </p:cNvSpPr>
          <p:nvPr>
            <p:ph type="subTitle" idx="1"/>
          </p:nvPr>
        </p:nvSpPr>
        <p:spPr/>
        <p:txBody>
          <a:bodyPr/>
          <a:lstStyle/>
          <a:p>
            <a:endParaRPr lang="en-GB" dirty="0"/>
          </a:p>
          <a:p>
            <a:endParaRPr lang="en-GB" dirty="0"/>
          </a:p>
        </p:txBody>
      </p:sp>
    </p:spTree>
    <p:extLst>
      <p:ext uri="{BB962C8B-B14F-4D97-AF65-F5344CB8AC3E}">
        <p14:creationId xmlns:p14="http://schemas.microsoft.com/office/powerpoint/2010/main" val="249267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CC180-E448-435E-B79B-ECDFFC0EB39F}"/>
              </a:ext>
            </a:extLst>
          </p:cNvPr>
          <p:cNvSpPr>
            <a:spLocks noGrp="1"/>
          </p:cNvSpPr>
          <p:nvPr>
            <p:ph type="title"/>
          </p:nvPr>
        </p:nvSpPr>
        <p:spPr/>
        <p:txBody>
          <a:bodyPr/>
          <a:lstStyle/>
          <a:p>
            <a:pPr algn="ctr"/>
            <a:r>
              <a:rPr lang="en-GB" b="1" dirty="0"/>
              <a:t>Overview</a:t>
            </a:r>
          </a:p>
        </p:txBody>
      </p:sp>
      <p:sp>
        <p:nvSpPr>
          <p:cNvPr id="3" name="Content Placeholder 2">
            <a:extLst>
              <a:ext uri="{FF2B5EF4-FFF2-40B4-BE49-F238E27FC236}">
                <a16:creationId xmlns:a16="http://schemas.microsoft.com/office/drawing/2014/main" id="{4CB2144E-B618-4D49-AA4F-34392477E906}"/>
              </a:ext>
            </a:extLst>
          </p:cNvPr>
          <p:cNvSpPr>
            <a:spLocks noGrp="1"/>
          </p:cNvSpPr>
          <p:nvPr>
            <p:ph idx="1"/>
          </p:nvPr>
        </p:nvSpPr>
        <p:spPr/>
        <p:txBody>
          <a:bodyPr/>
          <a:lstStyle/>
          <a:p>
            <a:r>
              <a:rPr lang="en-GB" dirty="0"/>
              <a:t>Issues in the UK aquaculture sector – salmon and trout industries, regulators and government – are not dissimilar to those which concern European Union colleagues;</a:t>
            </a:r>
          </a:p>
          <a:p>
            <a:r>
              <a:rPr lang="en-GB" dirty="0"/>
              <a:t>Implementation of EC Regulations and Directives, debates over fish health, fish welfare, environmental impact, economic contribution, etc. are continually under multi-lateral discussion;</a:t>
            </a:r>
          </a:p>
          <a:p>
            <a:r>
              <a:rPr lang="en-GB" dirty="0"/>
              <a:t> However, some issues in recent months have had particularly high profiles and characterised industry/governmental relations.</a:t>
            </a:r>
          </a:p>
        </p:txBody>
      </p:sp>
    </p:spTree>
    <p:extLst>
      <p:ext uri="{BB962C8B-B14F-4D97-AF65-F5344CB8AC3E}">
        <p14:creationId xmlns:p14="http://schemas.microsoft.com/office/powerpoint/2010/main" val="186849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BF6E2-7356-4EDC-B90E-FE558E120F1E}"/>
              </a:ext>
            </a:extLst>
          </p:cNvPr>
          <p:cNvSpPr>
            <a:spLocks noGrp="1"/>
          </p:cNvSpPr>
          <p:nvPr>
            <p:ph type="title"/>
          </p:nvPr>
        </p:nvSpPr>
        <p:spPr/>
        <p:txBody>
          <a:bodyPr/>
          <a:lstStyle/>
          <a:p>
            <a:pPr algn="ctr"/>
            <a:r>
              <a:rPr lang="en-GB" b="1" dirty="0"/>
              <a:t>A Specific ‘Level Playing Field’ Issue</a:t>
            </a:r>
          </a:p>
        </p:txBody>
      </p:sp>
      <p:sp>
        <p:nvSpPr>
          <p:cNvPr id="3" name="Content Placeholder 2">
            <a:extLst>
              <a:ext uri="{FF2B5EF4-FFF2-40B4-BE49-F238E27FC236}">
                <a16:creationId xmlns:a16="http://schemas.microsoft.com/office/drawing/2014/main" id="{0DA219F0-1975-4447-B9AB-830950DD42BA}"/>
              </a:ext>
            </a:extLst>
          </p:cNvPr>
          <p:cNvSpPr>
            <a:spLocks noGrp="1"/>
          </p:cNvSpPr>
          <p:nvPr>
            <p:ph idx="1"/>
          </p:nvPr>
        </p:nvSpPr>
        <p:spPr/>
        <p:txBody>
          <a:bodyPr/>
          <a:lstStyle/>
          <a:p>
            <a:pPr marL="342900" indent="-342900">
              <a:buFont typeface="Wingdings" panose="05000000000000000000" pitchFamily="2" charset="2"/>
              <a:buChar char="Ø"/>
            </a:pPr>
            <a:r>
              <a:rPr lang="en-GB" dirty="0"/>
              <a:t>A Commission review of Turkish government subsidies for trout farming in 2013 led to the imposition of ‘countervailing duties’ on a variety of trout imports to the EU;</a:t>
            </a:r>
          </a:p>
          <a:p>
            <a:pPr marL="342900" indent="-342900">
              <a:buFont typeface="Wingdings" panose="05000000000000000000" pitchFamily="2" charset="2"/>
              <a:buChar char="Ø"/>
            </a:pPr>
            <a:r>
              <a:rPr lang="en-GB" dirty="0"/>
              <a:t>A Turkish exporting group requested a review of the duties in 2017, and the UK - both industry and government – supported the Danish-led EU-wide industry opposition to this request, with the BTA contributing to the funding of expert support;</a:t>
            </a:r>
          </a:p>
          <a:p>
            <a:pPr marL="342900" indent="-342900">
              <a:buFont typeface="Wingdings" panose="05000000000000000000" pitchFamily="2" charset="2"/>
              <a:buChar char="Ø"/>
            </a:pPr>
            <a:r>
              <a:rPr lang="en-GB" dirty="0"/>
              <a:t>In mid-2018, after investigation of the facts of the situation, the Commission concluded that the situation had not materially changed, and that the duties should remain in force.</a:t>
            </a:r>
          </a:p>
          <a:p>
            <a:endParaRPr lang="en-GB" dirty="0"/>
          </a:p>
        </p:txBody>
      </p:sp>
    </p:spTree>
    <p:extLst>
      <p:ext uri="{BB962C8B-B14F-4D97-AF65-F5344CB8AC3E}">
        <p14:creationId xmlns:p14="http://schemas.microsoft.com/office/powerpoint/2010/main" val="34909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29CF-65EF-4076-8217-E5E2AA784757}"/>
              </a:ext>
            </a:extLst>
          </p:cNvPr>
          <p:cNvSpPr>
            <a:spLocks noGrp="1"/>
          </p:cNvSpPr>
          <p:nvPr>
            <p:ph type="title"/>
          </p:nvPr>
        </p:nvSpPr>
        <p:spPr/>
        <p:txBody>
          <a:bodyPr/>
          <a:lstStyle/>
          <a:p>
            <a:pPr algn="ctr"/>
            <a:r>
              <a:rPr lang="en-GB" b="1" dirty="0"/>
              <a:t>Post-Brexit status for Trout Import Duties</a:t>
            </a:r>
          </a:p>
        </p:txBody>
      </p:sp>
      <p:sp>
        <p:nvSpPr>
          <p:cNvPr id="3" name="Content Placeholder 2">
            <a:extLst>
              <a:ext uri="{FF2B5EF4-FFF2-40B4-BE49-F238E27FC236}">
                <a16:creationId xmlns:a16="http://schemas.microsoft.com/office/drawing/2014/main" id="{1268F130-3651-437B-94EF-7E57C2C3443F}"/>
              </a:ext>
            </a:extLst>
          </p:cNvPr>
          <p:cNvSpPr>
            <a:spLocks noGrp="1"/>
          </p:cNvSpPr>
          <p:nvPr>
            <p:ph idx="1"/>
          </p:nvPr>
        </p:nvSpPr>
        <p:spPr/>
        <p:txBody>
          <a:bodyPr>
            <a:normAutofit/>
          </a:bodyPr>
          <a:lstStyle/>
          <a:p>
            <a:pPr>
              <a:buFont typeface="Wingdings" panose="05000000000000000000" pitchFamily="2" charset="2"/>
              <a:buChar char="Ø"/>
            </a:pPr>
            <a:r>
              <a:rPr lang="en-GB" dirty="0"/>
              <a:t>UK government consultation required to justify continuation of duties;</a:t>
            </a:r>
          </a:p>
          <a:p>
            <a:pPr marL="0" indent="0">
              <a:buNone/>
            </a:pPr>
            <a:endParaRPr lang="en-GB" dirty="0"/>
          </a:p>
          <a:p>
            <a:pPr>
              <a:buFont typeface="Wingdings" panose="05000000000000000000" pitchFamily="2" charset="2"/>
              <a:buChar char="Ø"/>
            </a:pPr>
            <a:r>
              <a:rPr lang="en-GB" dirty="0"/>
              <a:t>Responses coordinated by BTA ensured a solid nation-wide support for continuation post-Brexit;</a:t>
            </a:r>
          </a:p>
          <a:p>
            <a:pPr marL="0" indent="0">
              <a:buNone/>
            </a:pPr>
            <a:endParaRPr lang="en-GB" dirty="0"/>
          </a:p>
          <a:p>
            <a:pPr>
              <a:buFont typeface="Wingdings" panose="05000000000000000000" pitchFamily="2" charset="2"/>
              <a:buChar char="Ø"/>
            </a:pPr>
            <a:r>
              <a:rPr lang="en-GB" dirty="0"/>
              <a:t>These submissions resulted in a decision (albeit still ‘provisional’) in favour of maintaining the duties post-Brexit;</a:t>
            </a:r>
          </a:p>
          <a:p>
            <a:pPr marL="0" indent="0">
              <a:buNone/>
            </a:pPr>
            <a:endParaRPr lang="en-GB" dirty="0"/>
          </a:p>
          <a:p>
            <a:pPr>
              <a:buFont typeface="Wingdings" panose="05000000000000000000" pitchFamily="2" charset="2"/>
              <a:buChar char="Ø"/>
            </a:pPr>
            <a:r>
              <a:rPr lang="en-GB" dirty="0"/>
              <a:t>So there will be some degree of alignment between the UK and the EU in future aquaculture import duties!</a:t>
            </a:r>
          </a:p>
          <a:p>
            <a:endParaRPr lang="en-GB" dirty="0"/>
          </a:p>
        </p:txBody>
      </p:sp>
    </p:spTree>
    <p:extLst>
      <p:ext uri="{BB962C8B-B14F-4D97-AF65-F5344CB8AC3E}">
        <p14:creationId xmlns:p14="http://schemas.microsoft.com/office/powerpoint/2010/main" val="131370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30D0A-63A7-4A67-9951-9ADFF6928F7A}"/>
              </a:ext>
            </a:extLst>
          </p:cNvPr>
          <p:cNvSpPr>
            <a:spLocks noGrp="1"/>
          </p:cNvSpPr>
          <p:nvPr>
            <p:ph type="title"/>
          </p:nvPr>
        </p:nvSpPr>
        <p:spPr/>
        <p:txBody>
          <a:bodyPr/>
          <a:lstStyle/>
          <a:p>
            <a:pPr algn="ctr"/>
            <a:r>
              <a:rPr lang="en-GB" b="1" dirty="0"/>
              <a:t>VetMedProducts et al</a:t>
            </a:r>
          </a:p>
        </p:txBody>
      </p:sp>
      <p:sp>
        <p:nvSpPr>
          <p:cNvPr id="3" name="Content Placeholder 2">
            <a:extLst>
              <a:ext uri="{FF2B5EF4-FFF2-40B4-BE49-F238E27FC236}">
                <a16:creationId xmlns:a16="http://schemas.microsoft.com/office/drawing/2014/main" id="{1AAF28F7-FD41-4857-8DBD-CD731208319A}"/>
              </a:ext>
            </a:extLst>
          </p:cNvPr>
          <p:cNvSpPr>
            <a:spLocks noGrp="1"/>
          </p:cNvSpPr>
          <p:nvPr>
            <p:ph idx="1"/>
          </p:nvPr>
        </p:nvSpPr>
        <p:spPr/>
        <p:txBody>
          <a:bodyPr>
            <a:normAutofit/>
          </a:bodyPr>
          <a:lstStyle/>
          <a:p>
            <a:r>
              <a:rPr lang="en-GB" dirty="0"/>
              <a:t>Despite Brexit, there are strong indications that the UK will largely align with the revised EU Regulations on VMPs (and medicated feed) including the ‘cascade’;</a:t>
            </a:r>
          </a:p>
          <a:p>
            <a:r>
              <a:rPr lang="en-GB" dirty="0"/>
              <a:t>And UK concerns over AMR will most likely lead to continued collaboration on antibiotic usage monitoring and regulation;</a:t>
            </a:r>
          </a:p>
          <a:p>
            <a:r>
              <a:rPr lang="en-GB" dirty="0"/>
              <a:t>Animal welfare concerns have a high profile in the UK, and there is every likelihood that any EU legislative advances will be mirrored in post-Brexit UK regulations;</a:t>
            </a:r>
          </a:p>
          <a:p>
            <a:r>
              <a:rPr lang="en-GB" dirty="0"/>
              <a:t> Multi-annual plans have never really been a UK priority, but industry-driven strategic development in Scotland will continue – perhaps not too far from EU objectives for sectoral growth.</a:t>
            </a:r>
          </a:p>
        </p:txBody>
      </p:sp>
    </p:spTree>
    <p:extLst>
      <p:ext uri="{BB962C8B-B14F-4D97-AF65-F5344CB8AC3E}">
        <p14:creationId xmlns:p14="http://schemas.microsoft.com/office/powerpoint/2010/main" val="121458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03B8-82D2-43A7-A494-1504A778F112}"/>
              </a:ext>
            </a:extLst>
          </p:cNvPr>
          <p:cNvSpPr>
            <a:spLocks noGrp="1"/>
          </p:cNvSpPr>
          <p:nvPr>
            <p:ph type="title"/>
          </p:nvPr>
        </p:nvSpPr>
        <p:spPr/>
        <p:txBody>
          <a:bodyPr/>
          <a:lstStyle/>
          <a:p>
            <a:pPr algn="ctr"/>
            <a:r>
              <a:rPr lang="en-GB" b="1" dirty="0"/>
              <a:t>Fish Health</a:t>
            </a:r>
          </a:p>
        </p:txBody>
      </p:sp>
      <p:sp>
        <p:nvSpPr>
          <p:cNvPr id="3" name="Content Placeholder 2">
            <a:extLst>
              <a:ext uri="{FF2B5EF4-FFF2-40B4-BE49-F238E27FC236}">
                <a16:creationId xmlns:a16="http://schemas.microsoft.com/office/drawing/2014/main" id="{2A7A44AF-62E7-4C5B-82B8-CB453546AA55}"/>
              </a:ext>
            </a:extLst>
          </p:cNvPr>
          <p:cNvSpPr>
            <a:spLocks noGrp="1"/>
          </p:cNvSpPr>
          <p:nvPr>
            <p:ph idx="1"/>
          </p:nvPr>
        </p:nvSpPr>
        <p:spPr>
          <a:xfrm>
            <a:off x="838200" y="1487156"/>
            <a:ext cx="10515600" cy="4689807"/>
          </a:xfrm>
        </p:spPr>
        <p:txBody>
          <a:bodyPr>
            <a:normAutofit/>
          </a:bodyPr>
          <a:lstStyle/>
          <a:p>
            <a:r>
              <a:rPr lang="en-GB" dirty="0"/>
              <a:t>Creation of ‘Scotland’s 10 Year Farmed Fish Health Framework’ in early 2018 </a:t>
            </a:r>
          </a:p>
          <a:p>
            <a:pPr marL="0" indent="0">
              <a:buNone/>
            </a:pPr>
            <a:r>
              <a:rPr lang="en-GB" dirty="0"/>
              <a:t>     (mainly salmon, but also trout);</a:t>
            </a:r>
          </a:p>
          <a:p>
            <a:r>
              <a:rPr lang="en-GB" dirty="0"/>
              <a:t>Seven work streams/areas of action:</a:t>
            </a:r>
          </a:p>
          <a:p>
            <a:pPr lvl="1">
              <a:buFont typeface="Wingdings" panose="05000000000000000000" pitchFamily="2" charset="2"/>
              <a:buChar char="v"/>
            </a:pPr>
            <a:r>
              <a:rPr lang="en-GB" dirty="0"/>
              <a:t> Information flow &amp; transparency</a:t>
            </a:r>
          </a:p>
          <a:p>
            <a:pPr lvl="1">
              <a:buFont typeface="Wingdings" panose="05000000000000000000" pitchFamily="2" charset="2"/>
              <a:buChar char="v"/>
            </a:pPr>
            <a:r>
              <a:rPr lang="en-GB" dirty="0"/>
              <a:t>Gill health</a:t>
            </a:r>
          </a:p>
          <a:p>
            <a:pPr lvl="1">
              <a:buFont typeface="Wingdings" panose="05000000000000000000" pitchFamily="2" charset="2"/>
              <a:buChar char="v"/>
            </a:pPr>
            <a:r>
              <a:rPr lang="en-GB" dirty="0"/>
              <a:t>Sea lice</a:t>
            </a:r>
          </a:p>
          <a:p>
            <a:pPr lvl="1">
              <a:buFont typeface="Wingdings" panose="05000000000000000000" pitchFamily="2" charset="2"/>
              <a:buChar char="v"/>
            </a:pPr>
            <a:r>
              <a:rPr lang="en-GB" dirty="0"/>
              <a:t>Cleaner fish</a:t>
            </a:r>
          </a:p>
          <a:p>
            <a:pPr lvl="1">
              <a:buFont typeface="Wingdings" panose="05000000000000000000" pitchFamily="2" charset="2"/>
              <a:buChar char="v"/>
            </a:pPr>
            <a:r>
              <a:rPr lang="en-GB" dirty="0"/>
              <a:t>Production cycles and on-farm management</a:t>
            </a:r>
          </a:p>
          <a:p>
            <a:pPr lvl="1">
              <a:buFont typeface="Wingdings" panose="05000000000000000000" pitchFamily="2" charset="2"/>
              <a:buChar char="v"/>
            </a:pPr>
            <a:r>
              <a:rPr lang="en-GB" dirty="0"/>
              <a:t>Licensing regime and medicine use</a:t>
            </a:r>
          </a:p>
          <a:p>
            <a:pPr lvl="1">
              <a:buFont typeface="Wingdings" panose="05000000000000000000" pitchFamily="2" charset="2"/>
              <a:buChar char="v"/>
            </a:pPr>
            <a:r>
              <a:rPr lang="en-GB" dirty="0"/>
              <a:t>Climate change and ocean acidification.</a:t>
            </a:r>
          </a:p>
          <a:p>
            <a:pPr marL="457200" lvl="1" indent="0">
              <a:buNone/>
            </a:pPr>
            <a:endParaRPr lang="en-GB" dirty="0"/>
          </a:p>
          <a:p>
            <a:pPr marL="457200" lvl="1" indent="0">
              <a:buNone/>
            </a:pPr>
            <a:r>
              <a:rPr lang="en-GB" dirty="0"/>
              <a:t>These concerns are not too dissimilar from concerns among other fish farming communities within the EU.</a:t>
            </a:r>
          </a:p>
          <a:p>
            <a:pPr marL="0" indent="0">
              <a:buNone/>
            </a:pPr>
            <a:endParaRPr lang="en-GB" dirty="0"/>
          </a:p>
        </p:txBody>
      </p:sp>
    </p:spTree>
    <p:extLst>
      <p:ext uri="{BB962C8B-B14F-4D97-AF65-F5344CB8AC3E}">
        <p14:creationId xmlns:p14="http://schemas.microsoft.com/office/powerpoint/2010/main" val="350069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694B-0F54-46C8-A6EA-8DA309021787}"/>
              </a:ext>
            </a:extLst>
          </p:cNvPr>
          <p:cNvSpPr>
            <a:spLocks noGrp="1"/>
          </p:cNvSpPr>
          <p:nvPr>
            <p:ph type="title"/>
          </p:nvPr>
        </p:nvSpPr>
        <p:spPr/>
        <p:txBody>
          <a:bodyPr/>
          <a:lstStyle/>
          <a:p>
            <a:pPr algn="ctr"/>
            <a:r>
              <a:rPr lang="en-GB" b="1" dirty="0"/>
              <a:t>Substitution of EU EMFF Programme</a:t>
            </a:r>
          </a:p>
        </p:txBody>
      </p:sp>
      <p:sp>
        <p:nvSpPr>
          <p:cNvPr id="3" name="Content Placeholder 2">
            <a:extLst>
              <a:ext uri="{FF2B5EF4-FFF2-40B4-BE49-F238E27FC236}">
                <a16:creationId xmlns:a16="http://schemas.microsoft.com/office/drawing/2014/main" id="{27286652-7C12-4470-9EB9-DCED0A6B67D0}"/>
              </a:ext>
            </a:extLst>
          </p:cNvPr>
          <p:cNvSpPr>
            <a:spLocks noGrp="1"/>
          </p:cNvSpPr>
          <p:nvPr>
            <p:ph idx="1"/>
          </p:nvPr>
        </p:nvSpPr>
        <p:spPr/>
        <p:txBody>
          <a:bodyPr/>
          <a:lstStyle/>
          <a:p>
            <a:r>
              <a:rPr lang="en-GB" dirty="0"/>
              <a:t>Post-Brexit there will be a requirement for a substitute UK ‘EMFF’ scheme;</a:t>
            </a:r>
          </a:p>
          <a:p>
            <a:r>
              <a:rPr lang="en-GB" dirty="0"/>
              <a:t>Discussions between government Departments continue (behind closed doors), with industry (fishery and aquaculture interests) preparing a position paper to discuss with relevant Departments;</a:t>
            </a:r>
          </a:p>
          <a:p>
            <a:r>
              <a:rPr lang="en-GB" dirty="0"/>
              <a:t>Alignment with EC proposals to an extent – administrative and legal simplification, greater flexibility (but hope to continue ‘grants’ rather than EC proposed move to emphasis on ‘financial instruments’) and continued support for promotion and sustainable development of aquaculture, including freshwater. </a:t>
            </a:r>
          </a:p>
        </p:txBody>
      </p:sp>
    </p:spTree>
    <p:extLst>
      <p:ext uri="{BB962C8B-B14F-4D97-AF65-F5344CB8AC3E}">
        <p14:creationId xmlns:p14="http://schemas.microsoft.com/office/powerpoint/2010/main" val="127358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35970-C658-4B6D-8D2F-9A7E6A90B11F}"/>
              </a:ext>
            </a:extLst>
          </p:cNvPr>
          <p:cNvSpPr>
            <a:spLocks noGrp="1"/>
          </p:cNvSpPr>
          <p:nvPr>
            <p:ph type="title"/>
          </p:nvPr>
        </p:nvSpPr>
        <p:spPr/>
        <p:txBody>
          <a:bodyPr/>
          <a:lstStyle/>
          <a:p>
            <a:pPr algn="ctr"/>
            <a:r>
              <a:rPr lang="en-GB" b="1" dirty="0"/>
              <a:t>Water regulation</a:t>
            </a:r>
          </a:p>
        </p:txBody>
      </p:sp>
      <p:sp>
        <p:nvSpPr>
          <p:cNvPr id="3" name="Content Placeholder 2">
            <a:extLst>
              <a:ext uri="{FF2B5EF4-FFF2-40B4-BE49-F238E27FC236}">
                <a16:creationId xmlns:a16="http://schemas.microsoft.com/office/drawing/2014/main" id="{963DEF62-9BE5-4D1E-AE3F-BAF4D2664CC5}"/>
              </a:ext>
            </a:extLst>
          </p:cNvPr>
          <p:cNvSpPr>
            <a:spLocks noGrp="1"/>
          </p:cNvSpPr>
          <p:nvPr>
            <p:ph idx="1"/>
          </p:nvPr>
        </p:nvSpPr>
        <p:spPr/>
        <p:txBody>
          <a:bodyPr>
            <a:normAutofit/>
          </a:bodyPr>
          <a:lstStyle/>
          <a:p>
            <a:endParaRPr lang="en-GB" dirty="0"/>
          </a:p>
          <a:p>
            <a:r>
              <a:rPr lang="en-GB" dirty="0"/>
              <a:t>Extensive discussions between the BTA and Defra/EA in England- and SEPA in Scotland - regarding future licencing, regulation and charging for abstraction &amp; discharges;</a:t>
            </a:r>
          </a:p>
          <a:p>
            <a:r>
              <a:rPr lang="en-GB" dirty="0"/>
              <a:t>In Scotland, regular meetings on a sectoral basis between SEPA and industry representatives – the ‘Trout Environmental Liaison Group’ aims to meet twice a year to discuss current issues and concerns (e.g. diffuse pollution, the SEPA ‘Finfish Sector Plan’ - a blueprint for future relations with a draft due next month). </a:t>
            </a:r>
          </a:p>
        </p:txBody>
      </p:sp>
    </p:spTree>
    <p:extLst>
      <p:ext uri="{BB962C8B-B14F-4D97-AF65-F5344CB8AC3E}">
        <p14:creationId xmlns:p14="http://schemas.microsoft.com/office/powerpoint/2010/main" val="66026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AC58-B6BD-49FA-B174-096A82E1FBA4}"/>
              </a:ext>
            </a:extLst>
          </p:cNvPr>
          <p:cNvSpPr>
            <a:spLocks noGrp="1"/>
          </p:cNvSpPr>
          <p:nvPr>
            <p:ph type="title"/>
          </p:nvPr>
        </p:nvSpPr>
        <p:spPr/>
        <p:txBody>
          <a:bodyPr/>
          <a:lstStyle/>
          <a:p>
            <a:pPr algn="ctr"/>
            <a:r>
              <a:rPr lang="en-GB" b="1" dirty="0"/>
              <a:t>Conclusion</a:t>
            </a:r>
          </a:p>
        </p:txBody>
      </p:sp>
      <p:sp>
        <p:nvSpPr>
          <p:cNvPr id="3" name="Content Placeholder 2">
            <a:extLst>
              <a:ext uri="{FF2B5EF4-FFF2-40B4-BE49-F238E27FC236}">
                <a16:creationId xmlns:a16="http://schemas.microsoft.com/office/drawing/2014/main" id="{43C5FAC2-1B69-41C7-A419-084776B96D7B}"/>
              </a:ext>
            </a:extLst>
          </p:cNvPr>
          <p:cNvSpPr>
            <a:spLocks noGrp="1"/>
          </p:cNvSpPr>
          <p:nvPr>
            <p:ph idx="1"/>
          </p:nvPr>
        </p:nvSpPr>
        <p:spPr/>
        <p:txBody>
          <a:bodyPr/>
          <a:lstStyle/>
          <a:p>
            <a:r>
              <a:rPr lang="en-GB" dirty="0"/>
              <a:t>UK Regulators and government policy makers (UK-level and devolved administrations, particularly the Scottish Government) appear relatively open to discussion and consultation on the major issues facing the aquaculture industry as we move into an uncertain post-Brexit environment;</a:t>
            </a:r>
          </a:p>
          <a:p>
            <a:r>
              <a:rPr lang="en-GB" dirty="0"/>
              <a:t>However, Brexit could potentially lead to a chasm between UK and EU regulatory standards – industry does not want this, and will actively promote ‘alignment’ wherever possible, through continued involvement in the AAC and active engagement with UK/devolved administrations.</a:t>
            </a:r>
          </a:p>
        </p:txBody>
      </p:sp>
    </p:spTree>
    <p:extLst>
      <p:ext uri="{BB962C8B-B14F-4D97-AF65-F5344CB8AC3E}">
        <p14:creationId xmlns:p14="http://schemas.microsoft.com/office/powerpoint/2010/main" val="31321687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18788</TotalTime>
  <Words>731</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Trebuchet MS</vt:lpstr>
      <vt:lpstr>Wingdings</vt:lpstr>
      <vt:lpstr>Wingdings 3</vt:lpstr>
      <vt:lpstr>Facet</vt:lpstr>
      <vt:lpstr>Aquaculture – UK Initiatives  AAC General Assembly, Brussels  13th September 2018</vt:lpstr>
      <vt:lpstr>Overview</vt:lpstr>
      <vt:lpstr>A Specific ‘Level Playing Field’ Issue</vt:lpstr>
      <vt:lpstr>Post-Brexit status for Trout Import Duties</vt:lpstr>
      <vt:lpstr>VetMedProducts et al</vt:lpstr>
      <vt:lpstr>Fish Health</vt:lpstr>
      <vt:lpstr>Substitution of EU EMFF Programme</vt:lpstr>
      <vt:lpstr>Water regulation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Aquaculture – The UK and the EU  AAC General Assembly, Brussels  13th September 2018</dc:title>
  <dc:creator>Douglas McLeod</dc:creator>
  <cp:lastModifiedBy>Douglas McLeod</cp:lastModifiedBy>
  <cp:revision>15</cp:revision>
  <dcterms:created xsi:type="dcterms:W3CDTF">2018-08-12T12:20:03Z</dcterms:created>
  <dcterms:modified xsi:type="dcterms:W3CDTF">2018-09-05T11:46:39Z</dcterms:modified>
</cp:coreProperties>
</file>