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58" r:id="rId3"/>
    <p:sldId id="264" r:id="rId4"/>
    <p:sldId id="268" r:id="rId5"/>
    <p:sldId id="267" r:id="rId6"/>
    <p:sldId id="269" r:id="rId7"/>
    <p:sldId id="270" r:id="rId8"/>
  </p:sldIdLst>
  <p:sldSz cx="12188825" cy="6858000"/>
  <p:notesSz cx="6797675" cy="9926638"/>
  <p:embeddedFontLst>
    <p:embeddedFont>
      <p:font typeface="AU Passata" panose="020B05030305020308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U Passata Light" panose="020B0303030902030804" pitchFamily="34" charset="0"/>
      <p:regular r:id="rId17"/>
      <p:bold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0120" autoAdjust="0"/>
  </p:normalViewPr>
  <p:slideViewPr>
    <p:cSldViewPr snapToObjects="1" showGuides="1">
      <p:cViewPr varScale="1">
        <p:scale>
          <a:sx n="87" d="100"/>
          <a:sy n="87" d="100"/>
        </p:scale>
        <p:origin x="162" y="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48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5417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325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16 </a:t>
            </a: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May 2019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European Maritime Day AAC </a:t>
            </a: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Workshop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Marija Banovic</a:t>
            </a:r>
          </a:p>
        </p:txBody>
      </p:sp>
      <p:pic>
        <p:nvPicPr>
          <p:cNvPr id="1250006038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bg1"/>
                </a:solidFill>
                <a:latin typeface="+mn-lt"/>
              </a:rPr>
              <a:t>
Department of Management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MAPP - Research on Value Creation in the Food Sector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2229266"/>
            <a:ext cx="2397621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9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-29812" y="-39343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520000"/>
            <a:ext cx="165037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300" b="0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Department of Management
Aarhus University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1999" y="2039308"/>
            <a:ext cx="7480913" cy="49523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300" b="1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MAPP - Research on Value Creation in the Food Sector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16 </a:t>
            </a: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May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European Maritime Day AAC </a:t>
            </a: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Workshop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Marija Banovic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050831011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bg1"/>
                </a:solidFill>
                <a:latin typeface="+mn-lt"/>
              </a:rPr>
              <a:t>
Department of Management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MAPP - Research on Value Creation in the Food Sector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780" y="222251"/>
            <a:ext cx="11251385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469777" y="1226131"/>
            <a:ext cx="981878" cy="609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9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2520" y="1532466"/>
            <a:ext cx="11262198" cy="393065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452670"/>
            <a:ext cx="1825892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333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333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333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333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25103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9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3807" y="2468894"/>
            <a:ext cx="7161212" cy="1746085"/>
          </a:xfrm>
        </p:spPr>
        <p:txBody>
          <a:bodyPr anchor="ctr" anchorCtr="0"/>
          <a:lstStyle>
            <a:lvl1pPr marL="0" indent="0" algn="ctr">
              <a:buFontTx/>
              <a:buNone/>
              <a:defRPr sz="3999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8" name="White Rectangle"/>
          <p:cNvSpPr/>
          <p:nvPr userDrawn="1"/>
        </p:nvSpPr>
        <p:spPr>
          <a:xfrm>
            <a:off x="11144337" y="5870400"/>
            <a:ext cx="575850" cy="7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97" dirty="0" smtClean="0"/>
          </a:p>
          <a:p>
            <a:pPr algn="ctr"/>
            <a:endParaRPr lang="da-DK" sz="6397" dirty="0"/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3791013" y="6110400"/>
            <a:ext cx="2010676" cy="4224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sz="6397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10" y="488175"/>
            <a:ext cx="2312576" cy="437912"/>
          </a:xfrm>
          <a:prstGeom prst="rect">
            <a:avLst/>
          </a:prstGeom>
        </p:spPr>
      </p:pic>
      <p:sp>
        <p:nvSpPr>
          <p:cNvPr id="19" name="TextBox 52"/>
          <p:cNvSpPr txBox="1"/>
          <p:nvPr userDrawn="1"/>
        </p:nvSpPr>
        <p:spPr>
          <a:xfrm>
            <a:off x="7299392" y="6981395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333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Tilpas</a:t>
            </a:r>
            <a:r>
              <a:rPr lang="da-DK" sz="1333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dit navn og titel ved at tilgå Diasmaster </a:t>
            </a:r>
          </a:p>
          <a:p>
            <a:pPr algn="r">
              <a:lnSpc>
                <a:spcPct val="100000"/>
              </a:lnSpc>
            </a:pPr>
            <a:r>
              <a:rPr lang="da-DK" sz="1333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Vis i topmenuen</a:t>
            </a:r>
            <a:endParaRPr lang="da-DK" sz="1333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D_USR_Name"/>
          <p:cNvSpPr txBox="1">
            <a:spLocks noChangeArrowheads="1"/>
          </p:cNvSpPr>
          <p:nvPr userDrawn="1"/>
        </p:nvSpPr>
        <p:spPr bwMode="auto">
          <a:xfrm>
            <a:off x="6329625" y="6150144"/>
            <a:ext cx="2982416" cy="2575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119969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933" b="1" cap="all" baseline="0" noProof="0" dirty="0" smtClean="0">
                <a:solidFill>
                  <a:schemeClr val="bg1"/>
                </a:solidFill>
              </a:rPr>
              <a:t>Marija </a:t>
            </a:r>
            <a:r>
              <a:rPr lang="da-DK" sz="933" b="1" cap="all" baseline="0" noProof="0" dirty="0" err="1" smtClean="0">
                <a:solidFill>
                  <a:schemeClr val="bg1"/>
                </a:solidFill>
              </a:rPr>
              <a:t>banovic</a:t>
            </a:r>
            <a:endParaRPr lang="da-DK" sz="933" b="0" cap="all" baseline="0" dirty="0" smtClean="0">
              <a:solidFill>
                <a:schemeClr val="bg1"/>
              </a:solidFill>
              <a:latin typeface="AU Passata Light" panose="020B0303030902030804" pitchFamily="34" charset="0"/>
            </a:endParaRPr>
          </a:p>
        </p:txBody>
      </p:sp>
      <p:sp>
        <p:nvSpPr>
          <p:cNvPr id="21" name="SD_FLD_DocumentDate"/>
          <p:cNvSpPr txBox="1">
            <a:spLocks noChangeArrowheads="1"/>
          </p:cNvSpPr>
          <p:nvPr userDrawn="1"/>
        </p:nvSpPr>
        <p:spPr bwMode="auto">
          <a:xfrm>
            <a:off x="9392073" y="5995200"/>
            <a:ext cx="2327394" cy="56350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87925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US" sz="933" cap="all" baseline="0" dirty="0" smtClean="0">
                <a:solidFill>
                  <a:schemeClr val="bg1"/>
                </a:solidFill>
                <a:latin typeface="AU Passata Light" pitchFamily="34" charset="0"/>
              </a:rPr>
              <a:t>Bremen, 24</a:t>
            </a:r>
            <a:r>
              <a:rPr lang="en-US" sz="933" cap="all" baseline="30000" dirty="0" smtClean="0">
                <a:solidFill>
                  <a:schemeClr val="bg1"/>
                </a:solidFill>
                <a:latin typeface="AU Passata Light" pitchFamily="34" charset="0"/>
              </a:rPr>
              <a:t>th</a:t>
            </a:r>
            <a:r>
              <a:rPr lang="en-US" sz="933" cap="all" baseline="0" dirty="0" smtClean="0">
                <a:solidFill>
                  <a:schemeClr val="bg1"/>
                </a:solidFill>
                <a:latin typeface="AU Passata Light" pitchFamily="34" charset="0"/>
              </a:rPr>
              <a:t> of may 2017</a:t>
            </a:r>
            <a:endParaRPr lang="da-DK" sz="933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  <a:p>
            <a:pPr algn="r">
              <a:lnSpc>
                <a:spcPct val="95000"/>
              </a:lnSpc>
              <a:defRPr/>
            </a:pPr>
            <a:endParaRPr lang="da-DK" sz="933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8" y="6009009"/>
            <a:ext cx="3025272" cy="5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Marija Banovic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16771638" name="Secondary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bg1"/>
                </a:solidFill>
                <a:latin typeface="+mn-lt"/>
              </a:rPr>
              <a:t>
Department of Management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MAPP - Research on Value Creation in the Food Sector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16 </a:t>
            </a: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May 2019</a:t>
            </a:r>
          </a:p>
        </p:txBody>
      </p:sp>
      <p:sp>
        <p:nvSpPr>
          <p:cNvPr id="2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European Maritime Day AAC Workshop</a:t>
            </a: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: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2071538414" name="SecondaryLogo_sort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European Maritime Day AAC </a:t>
            </a: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Workshop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Marija Banovic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Associate professor</a:t>
            </a: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900" cap="all" spc="40" baseline="0" dirty="0">
                <a:solidFill>
                  <a:schemeClr val="tx1"/>
                </a:solidFill>
                <a:latin typeface="+mn-lt"/>
              </a:rPr>
              <a:t>
Department of Management
Aarhus University</a:t>
            </a:r>
          </a:p>
          <a:p>
            <a:pPr>
              <a:lnSpc>
                <a:spcPct val="100000"/>
              </a:lnSpc>
              <a:defRPr/>
            </a:pPr>
            <a:endParaRPr lang="en-GB" sz="900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900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MAPP - Research on Value Creation in the Food Sector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8000" y="6580800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en-GB" smtClean="0"/>
              <a:pPr/>
              <a:t>13/05/2019</a:t>
            </a:fld>
            <a:r>
              <a:rPr lang="en-GB"/>
              <a:t>07/05/2019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16 </a:t>
            </a: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May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58" r:id="rId19"/>
    <p:sldLayoutId id="2147483680" r:id="rId20"/>
    <p:sldLayoutId id="2147483681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maba@mgmt.au.d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ba@mgmt.au.d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jpeg"/><Relationship Id="rId4" Type="http://schemas.openxmlformats.org/officeDocument/2006/relationships/hyperlink" Target="http://www.diversifyfish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6" y="260649"/>
            <a:ext cx="817891" cy="5442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11085238" cy="1746085"/>
          </a:xfrm>
        </p:spPr>
        <p:txBody>
          <a:bodyPr/>
          <a:lstStyle/>
          <a:p>
            <a:r>
              <a:rPr lang="en-GB" dirty="0" smtClean="0"/>
              <a:t>Marija Banovic</a:t>
            </a:r>
          </a:p>
          <a:p>
            <a:r>
              <a:rPr lang="en-GB" sz="2000" dirty="0" smtClean="0"/>
              <a:t>Associate Professor</a:t>
            </a:r>
          </a:p>
          <a:p>
            <a:r>
              <a:rPr lang="en-GB" sz="1800" dirty="0" smtClean="0">
                <a:hlinkClick r:id="rId4"/>
              </a:rPr>
              <a:t>maba@mgmt.au.dk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US" sz="2000" dirty="0" smtClean="0"/>
              <a:t>MAPP Centre, Department of Management, Aarhus University, Denmark</a:t>
            </a:r>
            <a:endParaRPr lang="en-US" sz="20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260649"/>
            <a:ext cx="1296144" cy="54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176" y="332656"/>
            <a:ext cx="5779021" cy="35165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Consumers &amp; products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1" y="1961000"/>
            <a:ext cx="5096698" cy="4060288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‘</a:t>
            </a:r>
            <a:r>
              <a:rPr lang="en-GB" sz="4000" dirty="0"/>
              <a:t>So long and thanks for all the fish’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81" y="936695"/>
            <a:ext cx="1440160" cy="959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916" y="936695"/>
            <a:ext cx="1427678" cy="95178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03570" y="935909"/>
            <a:ext cx="1449564" cy="952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618" y="935909"/>
            <a:ext cx="6180508" cy="440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3070" y="2631237"/>
            <a:ext cx="5976273" cy="32500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21804" y="1968360"/>
            <a:ext cx="4824536" cy="10285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783" y="1307521"/>
            <a:ext cx="6145301" cy="47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1357330"/>
            <a:ext cx="5188146" cy="399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aquaculture </a:t>
            </a:r>
            <a:r>
              <a:rPr lang="en-GB" sz="4000" dirty="0"/>
              <a:t>products </a:t>
            </a:r>
            <a:r>
              <a:rPr lang="en-GB" sz="4000" dirty="0" smtClean="0"/>
              <a:t>visible</a:t>
            </a:r>
            <a:r>
              <a:rPr lang="en-GB" sz="4000" dirty="0"/>
              <a:t>?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5689-735E-4BC5-9214-0638A4E7D6EB}" type="datetime1">
              <a:rPr lang="en-GB" smtClean="0"/>
              <a:t>13/05/2019</a:t>
            </a:fld>
            <a:r>
              <a:rPr lang="en-GB" smtClean="0"/>
              <a:t>07/05/2019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5780" y="5301208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(Special Eurobarometer 450: EU28, N= </a:t>
            </a:r>
            <a:r>
              <a:rPr lang="pt-BR" sz="1100" dirty="0" smtClean="0"/>
              <a:t>24452; </a:t>
            </a:r>
            <a:r>
              <a:rPr lang="pt-BR" sz="1100" dirty="0"/>
              <a:t>year  2017)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366220" y="2132856"/>
            <a:ext cx="1368152" cy="12241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24033" y="2852936"/>
            <a:ext cx="5892976" cy="115212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893" y="179929"/>
            <a:ext cx="309634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4000" b="1" dirty="0" smtClean="0">
                <a:latin typeface="+mj-lt"/>
              </a:rPr>
              <a:t>(IN)VISIBLE?</a:t>
            </a:r>
            <a:endParaRPr lang="en-GB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32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Consumers, WHO?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444" y="260648"/>
            <a:ext cx="5666983" cy="56669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5689-735E-4BC5-9214-0638A4E7D6EB}" type="datetime1">
              <a:rPr lang="en-GB" smtClean="0"/>
              <a:t>13/05/2019</a:t>
            </a:fld>
            <a:r>
              <a:rPr lang="en-GB" smtClean="0"/>
              <a:t>07/05/2019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126860" y="5990275"/>
            <a:ext cx="2177101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200" dirty="0" smtClean="0">
                <a:latin typeface="+mn-lt"/>
              </a:rPr>
              <a:t>(Banovic et al., 2019)</a:t>
            </a:r>
            <a:endParaRPr lang="en-GB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702" y="4182055"/>
            <a:ext cx="1872208" cy="467820"/>
          </a:xfrm>
          <a:prstGeom prst="rect">
            <a:avLst/>
          </a:prstGeom>
          <a:solidFill>
            <a:srgbClr val="FFFF00">
              <a:alpha val="15000"/>
            </a:srgbClr>
          </a:solidFill>
          <a:ln w="19050"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600" b="1" dirty="0" smtClean="0">
                <a:solidFill>
                  <a:schemeClr val="bg2"/>
                </a:solidFill>
                <a:latin typeface="+mn-lt"/>
              </a:rPr>
              <a:t>Involved traditional </a:t>
            </a:r>
          </a:p>
          <a:p>
            <a:pPr algn="ctr">
              <a:lnSpc>
                <a:spcPct val="95000"/>
              </a:lnSpc>
            </a:pPr>
            <a:r>
              <a:rPr lang="en-GB" sz="1600" b="1" dirty="0" smtClean="0">
                <a:solidFill>
                  <a:schemeClr val="bg2"/>
                </a:solidFill>
                <a:latin typeface="+mn-lt"/>
              </a:rPr>
              <a:t>(30%)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2124" y="3611994"/>
            <a:ext cx="1872208" cy="467820"/>
          </a:xfrm>
          <a:prstGeom prst="rect">
            <a:avLst/>
          </a:prstGeom>
          <a:solidFill>
            <a:srgbClr val="FFFF00">
              <a:alpha val="15000"/>
            </a:srgbClr>
          </a:solidFill>
          <a:ln w="19050"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600" b="1" dirty="0" smtClean="0">
                <a:solidFill>
                  <a:schemeClr val="bg2"/>
                </a:solidFill>
                <a:latin typeface="+mn-lt"/>
              </a:rPr>
              <a:t>Involved innovators </a:t>
            </a:r>
          </a:p>
          <a:p>
            <a:pPr algn="ctr">
              <a:lnSpc>
                <a:spcPct val="95000"/>
              </a:lnSpc>
            </a:pPr>
            <a:r>
              <a:rPr lang="en-GB" sz="1600" b="1" dirty="0" smtClean="0">
                <a:solidFill>
                  <a:schemeClr val="bg2"/>
                </a:solidFill>
                <a:latin typeface="+mn-lt"/>
              </a:rPr>
              <a:t>(36%)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804" y="2761820"/>
            <a:ext cx="2160240" cy="4678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600" b="1" dirty="0" smtClean="0">
                <a:solidFill>
                  <a:schemeClr val="bg2"/>
                </a:solidFill>
                <a:latin typeface="+mn-lt"/>
              </a:rPr>
              <a:t>Ambiguous indifferent</a:t>
            </a:r>
          </a:p>
          <a:p>
            <a:pPr algn="ctr">
              <a:lnSpc>
                <a:spcPct val="95000"/>
              </a:lnSpc>
            </a:pPr>
            <a:r>
              <a:rPr lang="en-GB" sz="1600" b="1" dirty="0" smtClean="0">
                <a:solidFill>
                  <a:schemeClr val="bg2"/>
                </a:solidFill>
                <a:latin typeface="+mn-lt"/>
              </a:rPr>
              <a:t>(34%)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2124" y="3160384"/>
            <a:ext cx="2502718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b="1" dirty="0" smtClean="0">
                <a:solidFill>
                  <a:srgbClr val="C00000"/>
                </a:solidFill>
                <a:latin typeface="+mn-lt"/>
              </a:rPr>
              <a:t>Early adopters</a:t>
            </a:r>
          </a:p>
        </p:txBody>
      </p:sp>
      <p:pic>
        <p:nvPicPr>
          <p:cNvPr id="19" name="Picture 6" descr="Image result for kid eating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18" y="1595472"/>
            <a:ext cx="2202852" cy="14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334991" y="3298895"/>
            <a:ext cx="4557195" cy="2627583"/>
            <a:chOff x="-334991" y="3298895"/>
            <a:chExt cx="4557195" cy="2627583"/>
          </a:xfrm>
        </p:grpSpPr>
        <p:sp>
          <p:nvSpPr>
            <p:cNvPr id="18" name="TextBox 17"/>
            <p:cNvSpPr txBox="1"/>
            <p:nvPr/>
          </p:nvSpPr>
          <p:spPr>
            <a:xfrm>
              <a:off x="318529" y="5751045"/>
              <a:ext cx="2177101" cy="1754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200" dirty="0" smtClean="0">
                  <a:latin typeface="+mn-lt"/>
                </a:rPr>
                <a:t>(Reinders et al., 2016)</a:t>
              </a:r>
              <a:endParaRPr lang="en-GB" sz="1200" dirty="0">
                <a:latin typeface="+mn-lt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34991" y="3298895"/>
              <a:ext cx="4557195" cy="2495177"/>
            </a:xfrm>
            <a:prstGeom prst="rect">
              <a:avLst/>
            </a:prstGeom>
          </p:spPr>
        </p:pic>
      </p:grpSp>
      <p:sp>
        <p:nvSpPr>
          <p:cNvPr id="21" name="Right Arrow 20"/>
          <p:cNvSpPr/>
          <p:nvPr/>
        </p:nvSpPr>
        <p:spPr bwMode="auto">
          <a:xfrm>
            <a:off x="5662364" y="3059230"/>
            <a:ext cx="593626" cy="488240"/>
          </a:xfrm>
          <a:prstGeom prst="right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62" y="1595472"/>
            <a:ext cx="2088152" cy="10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945" y="1111106"/>
            <a:ext cx="5809992" cy="314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Products, What?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5689-735E-4BC5-9214-0638A4E7D6EB}" type="datetime1">
              <a:rPr lang="en-GB" smtClean="0"/>
              <a:t>13/05/2019</a:t>
            </a:fld>
            <a:r>
              <a:rPr lang="en-GB" smtClean="0"/>
              <a:t>07/05/2019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80" y="1065463"/>
            <a:ext cx="664933" cy="838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52" y="145278"/>
            <a:ext cx="1292219" cy="815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65" y="122606"/>
            <a:ext cx="1318752" cy="83776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8" y="206339"/>
            <a:ext cx="2216375" cy="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64" y="4509163"/>
            <a:ext cx="6788259" cy="2313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043" y="122606"/>
            <a:ext cx="1326352" cy="8330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422" y="3501008"/>
            <a:ext cx="5206435" cy="31701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913" y="1142035"/>
            <a:ext cx="5614903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44807" y="5715814"/>
            <a:ext cx="648953" cy="908720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5564813"/>
            <a:ext cx="246221" cy="434895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8895">
              <a:lnSpc>
                <a:spcPct val="95000"/>
              </a:lnSpc>
            </a:pPr>
            <a:endParaRPr lang="da-DK" sz="213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What did we learn from diversify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5" name="Oval 4"/>
          <p:cNvSpPr/>
          <p:nvPr/>
        </p:nvSpPr>
        <p:spPr bwMode="auto">
          <a:xfrm>
            <a:off x="143300" y="2258470"/>
            <a:ext cx="2207669" cy="2206800"/>
          </a:xfrm>
          <a:prstGeom prst="ellipse">
            <a:avLst/>
          </a:prstGeom>
          <a:solidFill>
            <a:schemeClr val="bg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8895">
              <a:lnSpc>
                <a:spcPct val="95000"/>
              </a:lnSpc>
            </a:pPr>
            <a:endParaRPr lang="da-DK" sz="2133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494012" y="1407884"/>
            <a:ext cx="7712261" cy="88328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8895">
              <a:lnSpc>
                <a:spcPct val="95000"/>
              </a:lnSpc>
            </a:pPr>
            <a:r>
              <a:rPr lang="en-GB" sz="2000" b="1" dirty="0">
                <a:solidFill>
                  <a:schemeClr val="bg2"/>
                </a:solidFill>
              </a:rPr>
              <a:t>Need to feel familiar </a:t>
            </a:r>
            <a:r>
              <a:rPr lang="en-GB" sz="1600" dirty="0" smtClean="0">
                <a:solidFill>
                  <a:schemeClr val="bg2"/>
                </a:solidFill>
              </a:rPr>
              <a:t>(‘Fish from Portugal’)</a:t>
            </a:r>
            <a:endParaRPr lang="en-GB" sz="2400" b="1" dirty="0">
              <a:solidFill>
                <a:schemeClr val="bg2"/>
              </a:solidFill>
            </a:endParaRPr>
          </a:p>
          <a:p>
            <a:pPr marL="380905" indent="-380905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</a:rPr>
              <a:t>Adapt information to the type of </a:t>
            </a:r>
            <a:r>
              <a:rPr lang="en-GB" sz="1600" dirty="0" smtClean="0">
                <a:solidFill>
                  <a:schemeClr val="bg2"/>
                </a:solidFill>
              </a:rPr>
              <a:t>aquaculture </a:t>
            </a:r>
          </a:p>
          <a:p>
            <a:pPr marL="380905" indent="-380905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bg2"/>
                </a:solidFill>
              </a:rPr>
              <a:t>Highlight </a:t>
            </a:r>
            <a:r>
              <a:rPr lang="en-GB" sz="1600" dirty="0">
                <a:solidFill>
                  <a:schemeClr val="bg2"/>
                </a:solidFill>
              </a:rPr>
              <a:t>the most valuable benefits and attributes </a:t>
            </a:r>
            <a:r>
              <a:rPr lang="en-GB" sz="1600" dirty="0" smtClean="0">
                <a:solidFill>
                  <a:schemeClr val="bg2"/>
                </a:solidFill>
              </a:rPr>
              <a:t>(i.e. Country of Origin) 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162" y="2377781"/>
            <a:ext cx="7709111" cy="88328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8895">
              <a:lnSpc>
                <a:spcPct val="95000"/>
              </a:lnSpc>
            </a:pPr>
            <a:r>
              <a:rPr lang="en-GB" sz="2000" b="1" dirty="0">
                <a:solidFill>
                  <a:schemeClr val="bg2"/>
                </a:solidFill>
              </a:rPr>
              <a:t>Need to feel true </a:t>
            </a:r>
            <a:r>
              <a:rPr lang="en-GB" sz="1600" dirty="0" smtClean="0">
                <a:solidFill>
                  <a:schemeClr val="bg2"/>
                </a:solidFill>
              </a:rPr>
              <a:t>(EU aquaculture </a:t>
            </a:r>
            <a:r>
              <a:rPr lang="en-GB" sz="1600" dirty="0">
                <a:solidFill>
                  <a:schemeClr val="bg2"/>
                </a:solidFill>
              </a:rPr>
              <a:t>overshadowed by legitimate doubts)</a:t>
            </a:r>
          </a:p>
          <a:p>
            <a:pPr marL="380905" indent="-380905" defTabSz="1218895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</a:rPr>
              <a:t>Better link between </a:t>
            </a:r>
            <a:r>
              <a:rPr lang="en-GB" sz="1600" dirty="0" smtClean="0">
                <a:solidFill>
                  <a:schemeClr val="bg2"/>
                </a:solidFill>
              </a:rPr>
              <a:t>production method, environmental </a:t>
            </a:r>
            <a:r>
              <a:rPr lang="en-GB" sz="1600" dirty="0">
                <a:solidFill>
                  <a:schemeClr val="bg2"/>
                </a:solidFill>
              </a:rPr>
              <a:t>concerns, responsible consumption and aquaculture </a:t>
            </a:r>
            <a:r>
              <a:rPr lang="en-GB" sz="1600" dirty="0" smtClean="0">
                <a:solidFill>
                  <a:schemeClr val="bg2"/>
                </a:solidFill>
              </a:rPr>
              <a:t>(i.e. traceability, ASC logo)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01597" y="4072472"/>
            <a:ext cx="7704676" cy="64937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8895">
              <a:lnSpc>
                <a:spcPct val="95000"/>
              </a:lnSpc>
            </a:pPr>
            <a:r>
              <a:rPr lang="en-GB" sz="2000" b="1" dirty="0">
                <a:solidFill>
                  <a:schemeClr val="bg2"/>
                </a:solidFill>
              </a:rPr>
              <a:t>Need to feel </a:t>
            </a:r>
            <a:r>
              <a:rPr lang="en-GB" sz="2000" b="1" dirty="0" smtClean="0">
                <a:solidFill>
                  <a:schemeClr val="bg2"/>
                </a:solidFill>
              </a:rPr>
              <a:t>good </a:t>
            </a:r>
            <a:r>
              <a:rPr lang="en-GB" sz="1600" dirty="0" smtClean="0">
                <a:solidFill>
                  <a:schemeClr val="bg2"/>
                </a:solidFill>
              </a:rPr>
              <a:t>(‘</a:t>
            </a:r>
            <a:r>
              <a:rPr lang="en-GB" sz="1600" dirty="0">
                <a:solidFill>
                  <a:schemeClr val="bg2"/>
                </a:solidFill>
              </a:rPr>
              <a:t>Super-healthy fresh fish fillet </a:t>
            </a:r>
            <a:r>
              <a:rPr lang="en-GB" sz="1600" dirty="0" smtClean="0">
                <a:solidFill>
                  <a:schemeClr val="bg2"/>
                </a:solidFill>
              </a:rPr>
              <a:t>for </a:t>
            </a:r>
            <a:r>
              <a:rPr lang="en-GB" sz="1600" dirty="0">
                <a:solidFill>
                  <a:schemeClr val="bg2"/>
                </a:solidFill>
              </a:rPr>
              <a:t>a healthier-happier day.’)</a:t>
            </a:r>
          </a:p>
          <a:p>
            <a:pPr marL="380905" indent="-380905" defTabSz="1218895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bg2"/>
                </a:solidFill>
              </a:rPr>
              <a:t>Associations </a:t>
            </a:r>
            <a:r>
              <a:rPr lang="en-GB" sz="1600" dirty="0">
                <a:solidFill>
                  <a:schemeClr val="bg2"/>
                </a:solidFill>
              </a:rPr>
              <a:t>to </a:t>
            </a:r>
            <a:r>
              <a:rPr lang="en-GB" sz="1600" dirty="0" smtClean="0">
                <a:solidFill>
                  <a:schemeClr val="bg2"/>
                </a:solidFill>
              </a:rPr>
              <a:t>healthy </a:t>
            </a:r>
            <a:r>
              <a:rPr lang="en-GB" sz="1600" dirty="0">
                <a:solidFill>
                  <a:schemeClr val="bg2"/>
                </a:solidFill>
              </a:rPr>
              <a:t>&amp;</a:t>
            </a:r>
            <a:r>
              <a:rPr lang="en-GB" sz="1600" dirty="0" smtClean="0">
                <a:solidFill>
                  <a:schemeClr val="bg2"/>
                </a:solidFill>
              </a:rPr>
              <a:t> </a:t>
            </a:r>
            <a:r>
              <a:rPr lang="en-GB" sz="1600" dirty="0">
                <a:solidFill>
                  <a:schemeClr val="bg2"/>
                </a:solidFill>
              </a:rPr>
              <a:t>tasty diet - invoking positive emotional </a:t>
            </a:r>
            <a:r>
              <a:rPr lang="en-GB" sz="1600" dirty="0" smtClean="0">
                <a:solidFill>
                  <a:schemeClr val="bg2"/>
                </a:solidFill>
              </a:rPr>
              <a:t>states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97162" y="3340866"/>
            <a:ext cx="7709111" cy="64937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GB" sz="2000" b="1" dirty="0" smtClean="0">
                <a:solidFill>
                  <a:schemeClr val="bg2"/>
                </a:solidFill>
              </a:rPr>
              <a:t>Need to feel effortless</a:t>
            </a:r>
            <a:r>
              <a:rPr lang="en-GB" sz="2000" dirty="0" smtClean="0">
                <a:solidFill>
                  <a:schemeClr val="bg2"/>
                </a:solidFill>
              </a:rPr>
              <a:t> </a:t>
            </a:r>
            <a:r>
              <a:rPr lang="en-GB" sz="1600" dirty="0" smtClean="0">
                <a:solidFill>
                  <a:schemeClr val="bg2"/>
                </a:solidFill>
              </a:rPr>
              <a:t>(‘</a:t>
            </a:r>
            <a:r>
              <a:rPr lang="en-US" sz="1600" dirty="0" smtClean="0">
                <a:solidFill>
                  <a:schemeClr val="bg2"/>
                </a:solidFill>
              </a:rPr>
              <a:t>All </a:t>
            </a:r>
            <a:r>
              <a:rPr lang="en-US" sz="1600" dirty="0">
                <a:solidFill>
                  <a:schemeClr val="bg2"/>
                </a:solidFill>
              </a:rPr>
              <a:t>the pleasure with little effort’)</a:t>
            </a:r>
          </a:p>
          <a:p>
            <a:pPr marL="380905" indent="-380905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bg2"/>
                </a:solidFill>
              </a:rPr>
              <a:t>Less </a:t>
            </a:r>
            <a:r>
              <a:rPr lang="en-GB" sz="1600" dirty="0">
                <a:solidFill>
                  <a:schemeClr val="bg2"/>
                </a:solidFill>
              </a:rPr>
              <a:t>clutter - convenience </a:t>
            </a:r>
            <a:r>
              <a:rPr lang="en-GB" sz="1600" dirty="0" smtClean="0">
                <a:solidFill>
                  <a:schemeClr val="bg2"/>
                </a:solidFill>
              </a:rPr>
              <a:t>at </a:t>
            </a:r>
            <a:r>
              <a:rPr lang="en-GB" sz="1600" dirty="0">
                <a:solidFill>
                  <a:schemeClr val="bg2"/>
                </a:solidFill>
              </a:rPr>
              <a:t>purchase point &amp;</a:t>
            </a:r>
            <a:r>
              <a:rPr lang="en-GB" sz="1600" dirty="0" smtClean="0">
                <a:solidFill>
                  <a:schemeClr val="bg2"/>
                </a:solidFill>
              </a:rPr>
              <a:t> </a:t>
            </a:r>
            <a:r>
              <a:rPr lang="en-GB" sz="1600" dirty="0">
                <a:solidFill>
                  <a:schemeClr val="bg2"/>
                </a:solidFill>
              </a:rPr>
              <a:t>at home - </a:t>
            </a:r>
            <a:r>
              <a:rPr lang="en-GB" sz="1600" dirty="0" smtClean="0">
                <a:solidFill>
                  <a:schemeClr val="bg2"/>
                </a:solidFill>
              </a:rPr>
              <a:t>storytelling</a:t>
            </a:r>
            <a:r>
              <a:rPr lang="en-GB" sz="1600" dirty="0">
                <a:solidFill>
                  <a:schemeClr val="bg2"/>
                </a:solidFill>
              </a:rPr>
              <a:t>, </a:t>
            </a:r>
            <a:r>
              <a:rPr lang="en-GB" sz="1600" dirty="0" smtClean="0">
                <a:solidFill>
                  <a:schemeClr val="bg2"/>
                </a:solidFill>
              </a:rPr>
              <a:t>recipes</a:t>
            </a:r>
            <a:endParaRPr lang="en-GB" sz="1600" b="1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>
            <a:stCxn id="12" idx="1"/>
            <a:endCxn id="5" idx="0"/>
          </p:cNvCxnSpPr>
          <p:nvPr/>
        </p:nvCxnSpPr>
        <p:spPr bwMode="auto">
          <a:xfrm flipH="1">
            <a:off x="1247135" y="1849527"/>
            <a:ext cx="1246877" cy="40894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>
            <a:stCxn id="13" idx="1"/>
            <a:endCxn id="5" idx="7"/>
          </p:cNvCxnSpPr>
          <p:nvPr/>
        </p:nvCxnSpPr>
        <p:spPr bwMode="auto">
          <a:xfrm flipH="1" flipV="1">
            <a:off x="2027663" y="2581648"/>
            <a:ext cx="469499" cy="237776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>
            <a:stCxn id="14" idx="1"/>
            <a:endCxn id="5" idx="4"/>
          </p:cNvCxnSpPr>
          <p:nvPr/>
        </p:nvCxnSpPr>
        <p:spPr bwMode="auto">
          <a:xfrm flipH="1">
            <a:off x="1247135" y="4397160"/>
            <a:ext cx="1254462" cy="6811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>
            <a:stCxn id="15" idx="1"/>
            <a:endCxn id="5" idx="5"/>
          </p:cNvCxnSpPr>
          <p:nvPr/>
        </p:nvCxnSpPr>
        <p:spPr bwMode="auto">
          <a:xfrm flipH="1">
            <a:off x="2027663" y="3665554"/>
            <a:ext cx="469499" cy="476538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19" name="Picture 7" descr="Image result for positive  images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7039" y="4283812"/>
            <a:ext cx="1693126" cy="8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71" y="2670767"/>
            <a:ext cx="1806275" cy="1247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2133" b="1" dirty="0">
                <a:solidFill>
                  <a:schemeClr val="bg1"/>
                </a:solidFill>
                <a:latin typeface="+mn-lt"/>
              </a:rPr>
              <a:t>Aquaculture products that… </a:t>
            </a:r>
            <a:r>
              <a:rPr lang="en-GB" sz="2133" b="1" dirty="0" smtClean="0">
                <a:solidFill>
                  <a:srgbClr val="FFFFCC"/>
                </a:solidFill>
                <a:latin typeface="+mn-lt"/>
              </a:rPr>
              <a:t>STAND OUT IN A CROWD…</a:t>
            </a:r>
            <a:endParaRPr lang="en-GB" sz="2133" b="1" dirty="0">
              <a:solidFill>
                <a:srgbClr val="FFFFCC"/>
              </a:solidFill>
              <a:latin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79" y="165488"/>
            <a:ext cx="1752144" cy="275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2494013" y="4806162"/>
            <a:ext cx="7712260" cy="111719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8895">
              <a:lnSpc>
                <a:spcPct val="95000"/>
              </a:lnSpc>
            </a:pPr>
            <a:r>
              <a:rPr lang="en-GB" sz="2000" b="1" dirty="0">
                <a:solidFill>
                  <a:schemeClr val="bg2"/>
                </a:solidFill>
              </a:rPr>
              <a:t>Need to </a:t>
            </a:r>
            <a:r>
              <a:rPr lang="en-GB" sz="2000" b="1" dirty="0" smtClean="0">
                <a:solidFill>
                  <a:schemeClr val="bg2"/>
                </a:solidFill>
              </a:rPr>
              <a:t>provide </a:t>
            </a:r>
            <a:r>
              <a:rPr lang="en-GB" sz="2000" b="1" dirty="0">
                <a:solidFill>
                  <a:schemeClr val="bg2"/>
                </a:solidFill>
              </a:rPr>
              <a:t>if…then plan </a:t>
            </a:r>
            <a:r>
              <a:rPr lang="en-US" sz="1600" dirty="0" smtClean="0">
                <a:solidFill>
                  <a:schemeClr val="bg2"/>
                </a:solidFill>
              </a:rPr>
              <a:t>(‘Where’, ‘When’ &amp; ‘How’) </a:t>
            </a:r>
            <a:endParaRPr lang="en-GB" sz="1600" b="1" dirty="0" smtClean="0">
              <a:solidFill>
                <a:schemeClr val="bg2"/>
              </a:solidFill>
            </a:endParaRPr>
          </a:p>
          <a:p>
            <a:pPr marL="380905" indent="-380905" defTabSz="1218895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Facilitate </a:t>
            </a:r>
            <a:r>
              <a:rPr lang="en-US" sz="1600" dirty="0">
                <a:solidFill>
                  <a:schemeClr val="bg2"/>
                </a:solidFill>
              </a:rPr>
              <a:t>product implementation – communicate what consumer should do </a:t>
            </a:r>
            <a:r>
              <a:rPr lang="en-US" sz="1600" dirty="0" smtClean="0">
                <a:solidFill>
                  <a:schemeClr val="bg2"/>
                </a:solidFill>
              </a:rPr>
              <a:t>(e.g. ‘</a:t>
            </a:r>
            <a:r>
              <a:rPr lang="en-GB" sz="1600" dirty="0" smtClean="0">
                <a:solidFill>
                  <a:schemeClr val="bg2"/>
                </a:solidFill>
              </a:rPr>
              <a:t>Eating </a:t>
            </a:r>
            <a:r>
              <a:rPr lang="en-GB" sz="1600" dirty="0">
                <a:solidFill>
                  <a:schemeClr val="bg2"/>
                </a:solidFill>
              </a:rPr>
              <a:t>this product is an easy way to protect and improve your cardiovascular health</a:t>
            </a:r>
            <a:r>
              <a:rPr lang="en-GB" sz="1600" dirty="0" smtClean="0">
                <a:solidFill>
                  <a:schemeClr val="bg2"/>
                </a:solidFill>
              </a:rPr>
              <a:t>.’)</a:t>
            </a:r>
            <a:endParaRPr lang="en-GB" sz="1600" dirty="0">
              <a:solidFill>
                <a:schemeClr val="bg2"/>
              </a:solidFill>
            </a:endParaRPr>
          </a:p>
        </p:txBody>
      </p:sp>
      <p:pic>
        <p:nvPicPr>
          <p:cNvPr id="28" name="Picture 4" descr="Image result for people eating f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67" y="5210123"/>
            <a:ext cx="1693126" cy="9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kid eating 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67" y="3078414"/>
            <a:ext cx="1693126" cy="11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108" y="5233254"/>
            <a:ext cx="1693127" cy="1358735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5" idx="1"/>
            <a:endCxn id="5" idx="3"/>
          </p:cNvCxnSpPr>
          <p:nvPr/>
        </p:nvCxnSpPr>
        <p:spPr bwMode="auto">
          <a:xfrm flipH="1" flipV="1">
            <a:off x="466606" y="4142092"/>
            <a:ext cx="2027407" cy="1222669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494014" y="6007673"/>
            <a:ext cx="7712259" cy="66168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GB" sz="2000" b="1" dirty="0" smtClean="0">
                <a:solidFill>
                  <a:schemeClr val="bg2"/>
                </a:solidFill>
              </a:rPr>
              <a:t>Need to offer new fish products - innovate </a:t>
            </a:r>
            <a:r>
              <a:rPr lang="en-GB" sz="1600" dirty="0" smtClean="0">
                <a:solidFill>
                  <a:schemeClr val="bg2"/>
                </a:solidFill>
              </a:rPr>
              <a:t>(‘</a:t>
            </a:r>
            <a:r>
              <a:rPr lang="en-US" sz="1600" dirty="0" smtClean="0">
                <a:solidFill>
                  <a:schemeClr val="bg2"/>
                </a:solidFill>
              </a:rPr>
              <a:t>From fish skin to a handbag’)</a:t>
            </a:r>
            <a:endParaRPr lang="en-US" sz="1600" dirty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b="1" dirty="0" smtClean="0"/>
              <a:t>       </a:t>
            </a:r>
            <a:r>
              <a:rPr lang="en-GB" sz="1600" dirty="0" smtClean="0">
                <a:solidFill>
                  <a:schemeClr val="bg2"/>
                </a:solidFill>
              </a:rPr>
              <a:t>Decrease </a:t>
            </a:r>
            <a:r>
              <a:rPr lang="en-GB" sz="1600" dirty="0">
                <a:solidFill>
                  <a:schemeClr val="bg2"/>
                </a:solidFill>
              </a:rPr>
              <a:t>the fish waste </a:t>
            </a:r>
            <a:r>
              <a:rPr lang="en-GB" sz="1600" dirty="0" smtClean="0">
                <a:solidFill>
                  <a:schemeClr val="bg2"/>
                </a:solidFill>
              </a:rPr>
              <a:t>appeal to consumer…biofuel, handbags…   </a:t>
            </a:r>
            <a:endParaRPr lang="en-GB" sz="1600" dirty="0">
              <a:solidFill>
                <a:schemeClr val="bg2"/>
              </a:solidFill>
            </a:endParaRPr>
          </a:p>
        </p:txBody>
      </p:sp>
      <p:cxnSp>
        <p:nvCxnSpPr>
          <p:cNvPr id="38" name="Straight Arrow Connector 37"/>
          <p:cNvCxnSpPr>
            <a:stCxn id="27" idx="1"/>
            <a:endCxn id="5" idx="3"/>
          </p:cNvCxnSpPr>
          <p:nvPr/>
        </p:nvCxnSpPr>
        <p:spPr bwMode="auto">
          <a:xfrm flipH="1" flipV="1">
            <a:off x="466606" y="4142092"/>
            <a:ext cx="2027408" cy="2196425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77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710036" y="2492541"/>
            <a:ext cx="7161212" cy="1745631"/>
          </a:xfrm>
        </p:spPr>
        <p:txBody>
          <a:bodyPr/>
          <a:lstStyle/>
          <a:p>
            <a:r>
              <a:rPr lang="en-GB" sz="4000" b="1" dirty="0"/>
              <a:t>THANK YOU </a:t>
            </a:r>
          </a:p>
          <a:p>
            <a:r>
              <a:rPr lang="en-GB" sz="4000" b="1" dirty="0"/>
              <a:t>FOR </a:t>
            </a:r>
          </a:p>
          <a:p>
            <a:r>
              <a:rPr lang="en-GB" sz="4000" b="1" dirty="0"/>
              <a:t>YOUR ATTENTION!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8220270" y="5530800"/>
            <a:ext cx="3743025" cy="110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Tx/>
              <a:buNone/>
              <a:defRPr sz="3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bg1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bg1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bg1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bg1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133" b="1" kern="0" dirty="0" smtClean="0">
                <a:solidFill>
                  <a:schemeClr val="tx1"/>
                </a:solidFill>
              </a:rPr>
              <a:t>Marija Banovic</a:t>
            </a:r>
          </a:p>
          <a:p>
            <a:pPr>
              <a:lnSpc>
                <a:spcPct val="100000"/>
              </a:lnSpc>
            </a:pPr>
            <a:r>
              <a:rPr lang="en-GB" sz="2133" b="1" kern="0" dirty="0" smtClean="0">
                <a:solidFill>
                  <a:schemeClr val="tx1"/>
                </a:solidFill>
              </a:rPr>
              <a:t>e-mail</a:t>
            </a:r>
            <a:r>
              <a:rPr lang="en-GB" sz="2133" b="1" kern="0" dirty="0">
                <a:solidFill>
                  <a:schemeClr val="tx1"/>
                </a:solidFill>
              </a:rPr>
              <a:t>: </a:t>
            </a:r>
            <a:r>
              <a:rPr lang="en-GB" sz="2133" b="1" kern="0" dirty="0">
                <a:solidFill>
                  <a:schemeClr val="tx1"/>
                </a:solidFill>
                <a:hlinkClick r:id="rId3"/>
              </a:rPr>
              <a:t>maba@mgmt.au.dk</a:t>
            </a:r>
            <a:endParaRPr lang="en-GB" sz="2133" b="1" kern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01" y="94620"/>
            <a:ext cx="5855125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1600" b="1" dirty="0"/>
              <a:t>This work has received funding from the European Union’s Seventh Framework Programme for research, technological development and demonstration – DIVERSIFY (KBBE-2013-07 single stage, GA 603121) </a:t>
            </a:r>
          </a:p>
          <a:p>
            <a:pPr algn="just">
              <a:lnSpc>
                <a:spcPct val="100000"/>
              </a:lnSpc>
            </a:pPr>
            <a:endParaRPr lang="en-GB" sz="1600" b="1" dirty="0"/>
          </a:p>
          <a:p>
            <a:pPr algn="just">
              <a:lnSpc>
                <a:spcPct val="100000"/>
              </a:lnSpc>
            </a:pPr>
            <a:r>
              <a:rPr lang="en-GB" sz="1600" b="1" dirty="0">
                <a:hlinkClick r:id="rId4"/>
              </a:rPr>
              <a:t>http://www.diversifyfish.eu/</a:t>
            </a:r>
            <a:endParaRPr lang="en-GB" sz="1600" b="1" dirty="0"/>
          </a:p>
          <a:p>
            <a:pPr algn="just">
              <a:lnSpc>
                <a:spcPct val="100000"/>
              </a:lnSpc>
            </a:pPr>
            <a:endParaRPr lang="da-DK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14" y="1066475"/>
            <a:ext cx="1799237" cy="7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44036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40379815028580"/>
</p:tagLst>
</file>

<file path=ppt/theme/theme1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Custom</PresentationFormat>
  <Paragraphs>51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AU Passata</vt:lpstr>
      <vt:lpstr>Calibri</vt:lpstr>
      <vt:lpstr>AU Passata Light</vt:lpstr>
      <vt:lpstr>Georgia</vt:lpstr>
      <vt:lpstr>Wingdings</vt:lpstr>
      <vt:lpstr>Arial</vt:lpstr>
      <vt:lpstr>BSS 16:9</vt:lpstr>
      <vt:lpstr>Consumers &amp; products</vt:lpstr>
      <vt:lpstr>‘So long and thanks for all the fish’</vt:lpstr>
      <vt:lpstr>aquaculture products visible? </vt:lpstr>
      <vt:lpstr>Consumers, WHO?</vt:lpstr>
      <vt:lpstr>Products, What?</vt:lpstr>
      <vt:lpstr>What did we learn from diversify?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2019-05-13T12:17:34Z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636116758097597385</vt:lpwstr>
  </property>
  <property fmtid="{D5CDD505-2E9C-101B-9397-08002B2CF9AE}" pid="59" name="UserProfileId">
    <vt:lpwstr>636458209835875774</vt:lpwstr>
  </property>
  <property fmtid="{D5CDD505-2E9C-101B-9397-08002B2CF9AE}" pid="60" name="TemplafyTimeStamp">
    <vt:lpwstr>2017-03-02T07:52:54.0768626Z</vt:lpwstr>
  </property>
  <property fmtid="{D5CDD505-2E9C-101B-9397-08002B2CF9AE}" pid="61" name="OfficeID">
    <vt:lpwstr>1569</vt:lpwstr>
  </property>
  <property fmtid="{D5CDD505-2E9C-101B-9397-08002B2CF9AE}" pid="62" name="colorthemechange">
    <vt:lpwstr>True</vt:lpwstr>
  </property>
</Properties>
</file>