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5" r:id="rId3"/>
    <p:sldId id="296" r:id="rId4"/>
    <p:sldId id="297" r:id="rId5"/>
    <p:sldId id="277" r:id="rId6"/>
    <p:sldId id="260" r:id="rId7"/>
    <p:sldId id="291" r:id="rId8"/>
    <p:sldId id="289" r:id="rId9"/>
    <p:sldId id="286" r:id="rId10"/>
    <p:sldId id="293" r:id="rId11"/>
    <p:sldId id="288" r:id="rId12"/>
    <p:sldId id="294" r:id="rId13"/>
    <p:sldId id="282" r:id="rId14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cile Fouquet" initials="CF" lastIdx="12" clrIdx="0">
    <p:extLst>
      <p:ext uri="{19B8F6BF-5375-455C-9EA6-DF929625EA0E}">
        <p15:presenceInfo xmlns:p15="http://schemas.microsoft.com/office/powerpoint/2012/main" userId="Cécile Fouqu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AA4"/>
    <a:srgbClr val="008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17T12:06:05.979" idx="12">
    <p:pos x="10" y="10"/>
    <p:text>The WG3 Consultant will map all existing data collection obligations existing in the EU for aquaculture producers.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8911B-7939-4339-A403-BC036592EE7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AA7437-433D-4A60-BB40-C5F6036645B8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  <a:latin typeface="+mj-lt"/>
            </a:rPr>
            <a:t>Executive Committee</a:t>
          </a:r>
        </a:p>
        <a:p>
          <a:r>
            <a:rPr lang="en-GB" b="1" dirty="0">
              <a:solidFill>
                <a:srgbClr val="FFC000"/>
              </a:solidFill>
              <a:latin typeface="+mj-lt"/>
            </a:rPr>
            <a:t>20 members</a:t>
          </a:r>
        </a:p>
      </dgm:t>
    </dgm:pt>
    <dgm:pt modelId="{D5B36003-EDA0-43B0-A234-24AEE3F0F415}" type="parTrans" cxnId="{84A73824-43AE-4AE3-8737-F3178C5D155D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290DF969-7A37-48AF-9821-C11F8B121099}" type="sibTrans" cxnId="{84A73824-43AE-4AE3-8737-F3178C5D155D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1B3F1D5A-A1DD-45E9-BD2C-92BB07835A8A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  <a:latin typeface="+mj-lt"/>
            </a:rPr>
            <a:t>General Assembly </a:t>
          </a:r>
        </a:p>
        <a:p>
          <a:r>
            <a:rPr lang="en-GB" b="1" dirty="0">
              <a:solidFill>
                <a:srgbClr val="FFC000"/>
              </a:solidFill>
              <a:latin typeface="+mj-lt"/>
            </a:rPr>
            <a:t>60 members</a:t>
          </a:r>
        </a:p>
      </dgm:t>
    </dgm:pt>
    <dgm:pt modelId="{901874CF-3EB4-405F-B45A-B25B162FBFDC}" type="parTrans" cxnId="{F6681AF2-9BDF-4FF6-9584-5A74A3E302F7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B15BE17B-6996-4BC1-95B7-1D9247CD039F}" type="sibTrans" cxnId="{F6681AF2-9BDF-4FF6-9584-5A74A3E302F7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FF03782D-3FD2-4F13-88C3-16949D4D4273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  <a:latin typeface="+mj-lt"/>
            </a:rPr>
            <a:t>WG1</a:t>
          </a:r>
        </a:p>
        <a:p>
          <a:r>
            <a:rPr lang="en-GB" b="1" dirty="0">
              <a:solidFill>
                <a:srgbClr val="FFC000"/>
              </a:solidFill>
              <a:latin typeface="+mj-lt"/>
            </a:rPr>
            <a:t>Finfish</a:t>
          </a:r>
        </a:p>
      </dgm:t>
    </dgm:pt>
    <dgm:pt modelId="{E08DE2F0-E236-4307-900B-E9226F76EEC6}" type="parTrans" cxnId="{4DA39210-5D2C-4E60-A49B-41559B75B348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9E35C125-EF0E-4438-A98A-710F40437280}" type="sibTrans" cxnId="{4DA39210-5D2C-4E60-A49B-41559B75B348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14CA1946-1779-49CB-AFB9-59B072523B2F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  <a:latin typeface="+mj-lt"/>
            </a:rPr>
            <a:t>WG2</a:t>
          </a:r>
        </a:p>
        <a:p>
          <a:r>
            <a:rPr lang="en-GB" b="1" dirty="0">
              <a:solidFill>
                <a:srgbClr val="FFC000"/>
              </a:solidFill>
              <a:latin typeface="+mj-lt"/>
            </a:rPr>
            <a:t>Shellfish</a:t>
          </a:r>
        </a:p>
      </dgm:t>
    </dgm:pt>
    <dgm:pt modelId="{8C4FCE51-EB07-4215-945B-9E8595C47355}" type="parTrans" cxnId="{4B24F634-1AAD-448C-A013-3762F59D3B9F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7C2B6DCA-B21F-4AFC-8E62-F8FFEF210E2C}" type="sibTrans" cxnId="{4B24F634-1AAD-448C-A013-3762F59D3B9F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A0E1A55E-534A-4B07-BB97-EAF29B030FB9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  <a:latin typeface="+mj-lt"/>
            </a:rPr>
            <a:t>WG3 </a:t>
          </a:r>
          <a:r>
            <a:rPr lang="en-GB" b="1" dirty="0" smtClean="0">
              <a:solidFill>
                <a:srgbClr val="FFC000"/>
              </a:solidFill>
              <a:latin typeface="+mj-lt"/>
            </a:rPr>
            <a:t>Horizontal Issues </a:t>
          </a:r>
          <a:endParaRPr lang="en-GB" b="1" dirty="0">
            <a:solidFill>
              <a:srgbClr val="FFC000"/>
            </a:solidFill>
            <a:latin typeface="+mj-lt"/>
          </a:endParaRPr>
        </a:p>
      </dgm:t>
    </dgm:pt>
    <dgm:pt modelId="{132AA5E7-151E-4841-B8D4-E01C0DC545CF}" type="parTrans" cxnId="{FBEEB6D3-F13D-4240-8F7F-573C1D8F5BBB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31E11553-4014-4A6E-8025-88FDA800690A}" type="sibTrans" cxnId="{FBEEB6D3-F13D-4240-8F7F-573C1D8F5BBB}">
      <dgm:prSet/>
      <dgm:spPr/>
      <dgm:t>
        <a:bodyPr/>
        <a:lstStyle/>
        <a:p>
          <a:endParaRPr lang="en-GB" b="1">
            <a:solidFill>
              <a:srgbClr val="FFC000"/>
            </a:solidFill>
            <a:latin typeface="+mj-lt"/>
          </a:endParaRPr>
        </a:p>
      </dgm:t>
    </dgm:pt>
    <dgm:pt modelId="{C4A142F2-166F-400C-A2A8-9B4FD40EA68D}" type="pres">
      <dgm:prSet presAssocID="{E458911B-7939-4339-A403-BC036592EE7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25CA604-B654-45AD-AD3D-00A8A235774C}" type="pres">
      <dgm:prSet presAssocID="{E458911B-7939-4339-A403-BC036592EE76}" presName="hierFlow" presStyleCnt="0"/>
      <dgm:spPr/>
    </dgm:pt>
    <dgm:pt modelId="{1D5856CD-0E3E-4E62-B821-1A898CCF76AA}" type="pres">
      <dgm:prSet presAssocID="{E458911B-7939-4339-A403-BC036592EE7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D91992A-FD32-4E7E-93A6-01D9222CE2E1}" type="pres">
      <dgm:prSet presAssocID="{A8AA7437-433D-4A60-BB40-C5F6036645B8}" presName="Name14" presStyleCnt="0"/>
      <dgm:spPr/>
    </dgm:pt>
    <dgm:pt modelId="{F3C6D9BB-6B86-4FA1-8B24-659EFB936E98}" type="pres">
      <dgm:prSet presAssocID="{A8AA7437-433D-4A60-BB40-C5F6036645B8}" presName="level1Shape" presStyleLbl="node0" presStyleIdx="0" presStyleCnt="1" custScaleX="224004" custScaleY="95394" custLinFactNeighborX="67" custLinFactNeighborY="38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61D3D82-0B7F-4907-A5C5-956D175F4B99}" type="pres">
      <dgm:prSet presAssocID="{A8AA7437-433D-4A60-BB40-C5F6036645B8}" presName="hierChild2" presStyleCnt="0"/>
      <dgm:spPr/>
    </dgm:pt>
    <dgm:pt modelId="{B6E06182-EB1D-4679-94E7-9CD6365ABCA3}" type="pres">
      <dgm:prSet presAssocID="{901874CF-3EB4-405F-B45A-B25B162FBFDC}" presName="Name19" presStyleLbl="parChTrans1D2" presStyleIdx="0" presStyleCnt="1"/>
      <dgm:spPr/>
      <dgm:t>
        <a:bodyPr/>
        <a:lstStyle/>
        <a:p>
          <a:endParaRPr lang="el-GR"/>
        </a:p>
      </dgm:t>
    </dgm:pt>
    <dgm:pt modelId="{AA9B141F-BDB7-4A20-B4B7-DD5E496F38E3}" type="pres">
      <dgm:prSet presAssocID="{1B3F1D5A-A1DD-45E9-BD2C-92BB07835A8A}" presName="Name21" presStyleCnt="0"/>
      <dgm:spPr/>
    </dgm:pt>
    <dgm:pt modelId="{81D146B5-3E8C-4609-96BE-EEE9D3CB7D6D}" type="pres">
      <dgm:prSet presAssocID="{1B3F1D5A-A1DD-45E9-BD2C-92BB07835A8A}" presName="level2Shape" presStyleLbl="node2" presStyleIdx="0" presStyleCnt="1" custScaleX="259233" custLinFactNeighborX="0" custLinFactNeighborY="6954"/>
      <dgm:spPr/>
      <dgm:t>
        <a:bodyPr/>
        <a:lstStyle/>
        <a:p>
          <a:endParaRPr lang="el-GR"/>
        </a:p>
      </dgm:t>
    </dgm:pt>
    <dgm:pt modelId="{774C4F2A-C5B8-45C4-9FCA-80C882D39C4A}" type="pres">
      <dgm:prSet presAssocID="{1B3F1D5A-A1DD-45E9-BD2C-92BB07835A8A}" presName="hierChild3" presStyleCnt="0"/>
      <dgm:spPr/>
    </dgm:pt>
    <dgm:pt modelId="{E37B0C23-FBD5-41DC-938A-6E67AD8445BD}" type="pres">
      <dgm:prSet presAssocID="{E08DE2F0-E236-4307-900B-E9226F76EEC6}" presName="Name19" presStyleLbl="parChTrans1D3" presStyleIdx="0" presStyleCnt="3"/>
      <dgm:spPr/>
      <dgm:t>
        <a:bodyPr/>
        <a:lstStyle/>
        <a:p>
          <a:endParaRPr lang="el-GR"/>
        </a:p>
      </dgm:t>
    </dgm:pt>
    <dgm:pt modelId="{FFDF5CB6-AA95-48FD-9404-F2FA5B46DB54}" type="pres">
      <dgm:prSet presAssocID="{FF03782D-3FD2-4F13-88C3-16949D4D4273}" presName="Name21" presStyleCnt="0"/>
      <dgm:spPr/>
    </dgm:pt>
    <dgm:pt modelId="{6C545CDB-2FDB-4A15-85B0-BC0D65507C94}" type="pres">
      <dgm:prSet presAssocID="{FF03782D-3FD2-4F13-88C3-16949D4D4273}" presName="level2Shape" presStyleLbl="node3" presStyleIdx="0" presStyleCnt="3"/>
      <dgm:spPr/>
      <dgm:t>
        <a:bodyPr/>
        <a:lstStyle/>
        <a:p>
          <a:endParaRPr lang="el-GR"/>
        </a:p>
      </dgm:t>
    </dgm:pt>
    <dgm:pt modelId="{60065364-5CE4-4125-A1ED-A099AA685C1E}" type="pres">
      <dgm:prSet presAssocID="{FF03782D-3FD2-4F13-88C3-16949D4D4273}" presName="hierChild3" presStyleCnt="0"/>
      <dgm:spPr/>
    </dgm:pt>
    <dgm:pt modelId="{3BEA43E4-6733-4B44-9108-5A19B58BE7C7}" type="pres">
      <dgm:prSet presAssocID="{8C4FCE51-EB07-4215-945B-9E8595C47355}" presName="Name19" presStyleLbl="parChTrans1D3" presStyleIdx="1" presStyleCnt="3"/>
      <dgm:spPr/>
      <dgm:t>
        <a:bodyPr/>
        <a:lstStyle/>
        <a:p>
          <a:endParaRPr lang="el-GR"/>
        </a:p>
      </dgm:t>
    </dgm:pt>
    <dgm:pt modelId="{A550F8ED-E499-4DA1-83DF-24F980E019FC}" type="pres">
      <dgm:prSet presAssocID="{14CA1946-1779-49CB-AFB9-59B072523B2F}" presName="Name21" presStyleCnt="0"/>
      <dgm:spPr/>
    </dgm:pt>
    <dgm:pt modelId="{10AAE6F0-2008-4E5B-BA83-310F3F2B70A7}" type="pres">
      <dgm:prSet presAssocID="{14CA1946-1779-49CB-AFB9-59B072523B2F}" presName="level2Shape" presStyleLbl="node3" presStyleIdx="1" presStyleCnt="3"/>
      <dgm:spPr/>
      <dgm:t>
        <a:bodyPr/>
        <a:lstStyle/>
        <a:p>
          <a:endParaRPr lang="el-GR"/>
        </a:p>
      </dgm:t>
    </dgm:pt>
    <dgm:pt modelId="{006B7495-E27E-4679-96E2-202E8245BC46}" type="pres">
      <dgm:prSet presAssocID="{14CA1946-1779-49CB-AFB9-59B072523B2F}" presName="hierChild3" presStyleCnt="0"/>
      <dgm:spPr/>
    </dgm:pt>
    <dgm:pt modelId="{CD0F013A-9E05-4EB6-9EAB-4E73FE8A1CF8}" type="pres">
      <dgm:prSet presAssocID="{132AA5E7-151E-4841-B8D4-E01C0DC545CF}" presName="Name19" presStyleLbl="parChTrans1D3" presStyleIdx="2" presStyleCnt="3"/>
      <dgm:spPr/>
      <dgm:t>
        <a:bodyPr/>
        <a:lstStyle/>
        <a:p>
          <a:endParaRPr lang="el-GR"/>
        </a:p>
      </dgm:t>
    </dgm:pt>
    <dgm:pt modelId="{DFA5CB8E-2B92-4A4C-B694-FE6BC37014F9}" type="pres">
      <dgm:prSet presAssocID="{A0E1A55E-534A-4B07-BB97-EAF29B030FB9}" presName="Name21" presStyleCnt="0"/>
      <dgm:spPr/>
    </dgm:pt>
    <dgm:pt modelId="{8B4E6C0B-F714-4D3B-9A31-758C4DC118FE}" type="pres">
      <dgm:prSet presAssocID="{A0E1A55E-534A-4B07-BB97-EAF29B030FB9}" presName="level2Shape" presStyleLbl="node3" presStyleIdx="2" presStyleCnt="3"/>
      <dgm:spPr/>
      <dgm:t>
        <a:bodyPr/>
        <a:lstStyle/>
        <a:p>
          <a:endParaRPr lang="el-GR"/>
        </a:p>
      </dgm:t>
    </dgm:pt>
    <dgm:pt modelId="{90F7D2F4-4B3F-436E-B7C1-EA4CD3B2939C}" type="pres">
      <dgm:prSet presAssocID="{A0E1A55E-534A-4B07-BB97-EAF29B030FB9}" presName="hierChild3" presStyleCnt="0"/>
      <dgm:spPr/>
    </dgm:pt>
    <dgm:pt modelId="{BF961B3C-6509-4764-86EC-D5D1FFFBD819}" type="pres">
      <dgm:prSet presAssocID="{E458911B-7939-4339-A403-BC036592EE76}" presName="bgShapesFlow" presStyleCnt="0"/>
      <dgm:spPr/>
    </dgm:pt>
  </dgm:ptLst>
  <dgm:cxnLst>
    <dgm:cxn modelId="{4B24F634-1AAD-448C-A013-3762F59D3B9F}" srcId="{1B3F1D5A-A1DD-45E9-BD2C-92BB07835A8A}" destId="{14CA1946-1779-49CB-AFB9-59B072523B2F}" srcOrd="1" destOrd="0" parTransId="{8C4FCE51-EB07-4215-945B-9E8595C47355}" sibTransId="{7C2B6DCA-B21F-4AFC-8E62-F8FFEF210E2C}"/>
    <dgm:cxn modelId="{DCA31C0A-F346-4B03-856F-AD8D45E823CC}" type="presOf" srcId="{8C4FCE51-EB07-4215-945B-9E8595C47355}" destId="{3BEA43E4-6733-4B44-9108-5A19B58BE7C7}" srcOrd="0" destOrd="0" presId="urn:microsoft.com/office/officeart/2005/8/layout/hierarchy6"/>
    <dgm:cxn modelId="{13943007-180C-4A09-8AF7-5D3981368B12}" type="presOf" srcId="{E458911B-7939-4339-A403-BC036592EE76}" destId="{C4A142F2-166F-400C-A2A8-9B4FD40EA68D}" srcOrd="0" destOrd="0" presId="urn:microsoft.com/office/officeart/2005/8/layout/hierarchy6"/>
    <dgm:cxn modelId="{84A73824-43AE-4AE3-8737-F3178C5D155D}" srcId="{E458911B-7939-4339-A403-BC036592EE76}" destId="{A8AA7437-433D-4A60-BB40-C5F6036645B8}" srcOrd="0" destOrd="0" parTransId="{D5B36003-EDA0-43B0-A234-24AEE3F0F415}" sibTransId="{290DF969-7A37-48AF-9821-C11F8B121099}"/>
    <dgm:cxn modelId="{79EA7D22-C132-43B5-9A38-1DF9C6851D8F}" type="presOf" srcId="{A8AA7437-433D-4A60-BB40-C5F6036645B8}" destId="{F3C6D9BB-6B86-4FA1-8B24-659EFB936E98}" srcOrd="0" destOrd="0" presId="urn:microsoft.com/office/officeart/2005/8/layout/hierarchy6"/>
    <dgm:cxn modelId="{BDB71B1D-E4B3-4DBA-A217-1481752C5DE8}" type="presOf" srcId="{FF03782D-3FD2-4F13-88C3-16949D4D4273}" destId="{6C545CDB-2FDB-4A15-85B0-BC0D65507C94}" srcOrd="0" destOrd="0" presId="urn:microsoft.com/office/officeart/2005/8/layout/hierarchy6"/>
    <dgm:cxn modelId="{F6681AF2-9BDF-4FF6-9584-5A74A3E302F7}" srcId="{A8AA7437-433D-4A60-BB40-C5F6036645B8}" destId="{1B3F1D5A-A1DD-45E9-BD2C-92BB07835A8A}" srcOrd="0" destOrd="0" parTransId="{901874CF-3EB4-405F-B45A-B25B162FBFDC}" sibTransId="{B15BE17B-6996-4BC1-95B7-1D9247CD039F}"/>
    <dgm:cxn modelId="{4DA39210-5D2C-4E60-A49B-41559B75B348}" srcId="{1B3F1D5A-A1DD-45E9-BD2C-92BB07835A8A}" destId="{FF03782D-3FD2-4F13-88C3-16949D4D4273}" srcOrd="0" destOrd="0" parTransId="{E08DE2F0-E236-4307-900B-E9226F76EEC6}" sibTransId="{9E35C125-EF0E-4438-A98A-710F40437280}"/>
    <dgm:cxn modelId="{51EA8E3A-BA6A-4F57-BCD0-848D5C6B3BE3}" type="presOf" srcId="{E08DE2F0-E236-4307-900B-E9226F76EEC6}" destId="{E37B0C23-FBD5-41DC-938A-6E67AD8445BD}" srcOrd="0" destOrd="0" presId="urn:microsoft.com/office/officeart/2005/8/layout/hierarchy6"/>
    <dgm:cxn modelId="{20D78419-E546-485D-B519-241D358C0460}" type="presOf" srcId="{14CA1946-1779-49CB-AFB9-59B072523B2F}" destId="{10AAE6F0-2008-4E5B-BA83-310F3F2B70A7}" srcOrd="0" destOrd="0" presId="urn:microsoft.com/office/officeart/2005/8/layout/hierarchy6"/>
    <dgm:cxn modelId="{2B980850-9F70-49FE-A31F-42C00968CAA0}" type="presOf" srcId="{901874CF-3EB4-405F-B45A-B25B162FBFDC}" destId="{B6E06182-EB1D-4679-94E7-9CD6365ABCA3}" srcOrd="0" destOrd="0" presId="urn:microsoft.com/office/officeart/2005/8/layout/hierarchy6"/>
    <dgm:cxn modelId="{4BE9F0B4-FF34-4ADA-9D93-BE3D4F151CDC}" type="presOf" srcId="{1B3F1D5A-A1DD-45E9-BD2C-92BB07835A8A}" destId="{81D146B5-3E8C-4609-96BE-EEE9D3CB7D6D}" srcOrd="0" destOrd="0" presId="urn:microsoft.com/office/officeart/2005/8/layout/hierarchy6"/>
    <dgm:cxn modelId="{E5733302-0DEC-46B8-A779-ED59F6AFD615}" type="presOf" srcId="{A0E1A55E-534A-4B07-BB97-EAF29B030FB9}" destId="{8B4E6C0B-F714-4D3B-9A31-758C4DC118FE}" srcOrd="0" destOrd="0" presId="urn:microsoft.com/office/officeart/2005/8/layout/hierarchy6"/>
    <dgm:cxn modelId="{3DB42255-C446-4E7E-B626-AEE11D5643C0}" type="presOf" srcId="{132AA5E7-151E-4841-B8D4-E01C0DC545CF}" destId="{CD0F013A-9E05-4EB6-9EAB-4E73FE8A1CF8}" srcOrd="0" destOrd="0" presId="urn:microsoft.com/office/officeart/2005/8/layout/hierarchy6"/>
    <dgm:cxn modelId="{FBEEB6D3-F13D-4240-8F7F-573C1D8F5BBB}" srcId="{1B3F1D5A-A1DD-45E9-BD2C-92BB07835A8A}" destId="{A0E1A55E-534A-4B07-BB97-EAF29B030FB9}" srcOrd="2" destOrd="0" parTransId="{132AA5E7-151E-4841-B8D4-E01C0DC545CF}" sibTransId="{31E11553-4014-4A6E-8025-88FDA800690A}"/>
    <dgm:cxn modelId="{B8AA0415-B636-4E55-9AFC-42C155466B09}" type="presParOf" srcId="{C4A142F2-166F-400C-A2A8-9B4FD40EA68D}" destId="{525CA604-B654-45AD-AD3D-00A8A235774C}" srcOrd="0" destOrd="0" presId="urn:microsoft.com/office/officeart/2005/8/layout/hierarchy6"/>
    <dgm:cxn modelId="{B7F9AF43-831A-4337-A015-CDA38D0F21A5}" type="presParOf" srcId="{525CA604-B654-45AD-AD3D-00A8A235774C}" destId="{1D5856CD-0E3E-4E62-B821-1A898CCF76AA}" srcOrd="0" destOrd="0" presId="urn:microsoft.com/office/officeart/2005/8/layout/hierarchy6"/>
    <dgm:cxn modelId="{17712981-AC8A-4501-B4F8-49771B293257}" type="presParOf" srcId="{1D5856CD-0E3E-4E62-B821-1A898CCF76AA}" destId="{5D91992A-FD32-4E7E-93A6-01D9222CE2E1}" srcOrd="0" destOrd="0" presId="urn:microsoft.com/office/officeart/2005/8/layout/hierarchy6"/>
    <dgm:cxn modelId="{AB55A5AD-5553-43CC-99A9-4CBFE439979A}" type="presParOf" srcId="{5D91992A-FD32-4E7E-93A6-01D9222CE2E1}" destId="{F3C6D9BB-6B86-4FA1-8B24-659EFB936E98}" srcOrd="0" destOrd="0" presId="urn:microsoft.com/office/officeart/2005/8/layout/hierarchy6"/>
    <dgm:cxn modelId="{D27A7CCF-7176-4126-83C3-D4892F1C4567}" type="presParOf" srcId="{5D91992A-FD32-4E7E-93A6-01D9222CE2E1}" destId="{661D3D82-0B7F-4907-A5C5-956D175F4B99}" srcOrd="1" destOrd="0" presId="urn:microsoft.com/office/officeart/2005/8/layout/hierarchy6"/>
    <dgm:cxn modelId="{14652A7D-A3C7-4448-9F3A-468A549622E4}" type="presParOf" srcId="{661D3D82-0B7F-4907-A5C5-956D175F4B99}" destId="{B6E06182-EB1D-4679-94E7-9CD6365ABCA3}" srcOrd="0" destOrd="0" presId="urn:microsoft.com/office/officeart/2005/8/layout/hierarchy6"/>
    <dgm:cxn modelId="{1182E700-5CAF-4190-89C4-C97A4C424354}" type="presParOf" srcId="{661D3D82-0B7F-4907-A5C5-956D175F4B99}" destId="{AA9B141F-BDB7-4A20-B4B7-DD5E496F38E3}" srcOrd="1" destOrd="0" presId="urn:microsoft.com/office/officeart/2005/8/layout/hierarchy6"/>
    <dgm:cxn modelId="{08E62148-4A15-4A1F-A797-A68B2FE540E4}" type="presParOf" srcId="{AA9B141F-BDB7-4A20-B4B7-DD5E496F38E3}" destId="{81D146B5-3E8C-4609-96BE-EEE9D3CB7D6D}" srcOrd="0" destOrd="0" presId="urn:microsoft.com/office/officeart/2005/8/layout/hierarchy6"/>
    <dgm:cxn modelId="{138DC778-AF38-46F7-BF53-20199619A8E8}" type="presParOf" srcId="{AA9B141F-BDB7-4A20-B4B7-DD5E496F38E3}" destId="{774C4F2A-C5B8-45C4-9FCA-80C882D39C4A}" srcOrd="1" destOrd="0" presId="urn:microsoft.com/office/officeart/2005/8/layout/hierarchy6"/>
    <dgm:cxn modelId="{A782F9CF-1F4B-4320-9F94-260E26F1748D}" type="presParOf" srcId="{774C4F2A-C5B8-45C4-9FCA-80C882D39C4A}" destId="{E37B0C23-FBD5-41DC-938A-6E67AD8445BD}" srcOrd="0" destOrd="0" presId="urn:microsoft.com/office/officeart/2005/8/layout/hierarchy6"/>
    <dgm:cxn modelId="{CA1C1C9E-2BD8-4D22-9514-AB8CD3BE309E}" type="presParOf" srcId="{774C4F2A-C5B8-45C4-9FCA-80C882D39C4A}" destId="{FFDF5CB6-AA95-48FD-9404-F2FA5B46DB54}" srcOrd="1" destOrd="0" presId="urn:microsoft.com/office/officeart/2005/8/layout/hierarchy6"/>
    <dgm:cxn modelId="{7E24DFE3-E581-4790-B30C-92E04C53082D}" type="presParOf" srcId="{FFDF5CB6-AA95-48FD-9404-F2FA5B46DB54}" destId="{6C545CDB-2FDB-4A15-85B0-BC0D65507C94}" srcOrd="0" destOrd="0" presId="urn:microsoft.com/office/officeart/2005/8/layout/hierarchy6"/>
    <dgm:cxn modelId="{E24837F5-49CA-4C30-8CD2-16C2F334D88F}" type="presParOf" srcId="{FFDF5CB6-AA95-48FD-9404-F2FA5B46DB54}" destId="{60065364-5CE4-4125-A1ED-A099AA685C1E}" srcOrd="1" destOrd="0" presId="urn:microsoft.com/office/officeart/2005/8/layout/hierarchy6"/>
    <dgm:cxn modelId="{6912AD84-0A5B-4FED-9E51-7652A0515ED8}" type="presParOf" srcId="{774C4F2A-C5B8-45C4-9FCA-80C882D39C4A}" destId="{3BEA43E4-6733-4B44-9108-5A19B58BE7C7}" srcOrd="2" destOrd="0" presId="urn:microsoft.com/office/officeart/2005/8/layout/hierarchy6"/>
    <dgm:cxn modelId="{7DE6182D-500D-469E-A6B9-4B5EC9DB9F42}" type="presParOf" srcId="{774C4F2A-C5B8-45C4-9FCA-80C882D39C4A}" destId="{A550F8ED-E499-4DA1-83DF-24F980E019FC}" srcOrd="3" destOrd="0" presId="urn:microsoft.com/office/officeart/2005/8/layout/hierarchy6"/>
    <dgm:cxn modelId="{F075021F-7182-4830-91B3-6787D3D59E60}" type="presParOf" srcId="{A550F8ED-E499-4DA1-83DF-24F980E019FC}" destId="{10AAE6F0-2008-4E5B-BA83-310F3F2B70A7}" srcOrd="0" destOrd="0" presId="urn:microsoft.com/office/officeart/2005/8/layout/hierarchy6"/>
    <dgm:cxn modelId="{BBEFB026-F1A1-4BB5-8882-4B64696BCE4F}" type="presParOf" srcId="{A550F8ED-E499-4DA1-83DF-24F980E019FC}" destId="{006B7495-E27E-4679-96E2-202E8245BC46}" srcOrd="1" destOrd="0" presId="urn:microsoft.com/office/officeart/2005/8/layout/hierarchy6"/>
    <dgm:cxn modelId="{42C031D4-4130-4EC2-93A6-97ABA5B5269D}" type="presParOf" srcId="{774C4F2A-C5B8-45C4-9FCA-80C882D39C4A}" destId="{CD0F013A-9E05-4EB6-9EAB-4E73FE8A1CF8}" srcOrd="4" destOrd="0" presId="urn:microsoft.com/office/officeart/2005/8/layout/hierarchy6"/>
    <dgm:cxn modelId="{FF672548-55B9-4FED-99F9-7442D75BCBE6}" type="presParOf" srcId="{774C4F2A-C5B8-45C4-9FCA-80C882D39C4A}" destId="{DFA5CB8E-2B92-4A4C-B694-FE6BC37014F9}" srcOrd="5" destOrd="0" presId="urn:microsoft.com/office/officeart/2005/8/layout/hierarchy6"/>
    <dgm:cxn modelId="{39D775CF-962F-4AAC-A09E-290316767653}" type="presParOf" srcId="{DFA5CB8E-2B92-4A4C-B694-FE6BC37014F9}" destId="{8B4E6C0B-F714-4D3B-9A31-758C4DC118FE}" srcOrd="0" destOrd="0" presId="urn:microsoft.com/office/officeart/2005/8/layout/hierarchy6"/>
    <dgm:cxn modelId="{FE7F04C6-8313-44A0-8633-A02BB4957B2C}" type="presParOf" srcId="{DFA5CB8E-2B92-4A4C-B694-FE6BC37014F9}" destId="{90F7D2F4-4B3F-436E-B7C1-EA4CD3B2939C}" srcOrd="1" destOrd="0" presId="urn:microsoft.com/office/officeart/2005/8/layout/hierarchy6"/>
    <dgm:cxn modelId="{B2DD3B0B-C85A-4E83-AFCD-31D6B47C426E}" type="presParOf" srcId="{C4A142F2-166F-400C-A2A8-9B4FD40EA68D}" destId="{BF961B3C-6509-4764-86EC-D5D1FFFBD819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6D9BB-6B86-4FA1-8B24-659EFB936E98}">
      <dsp:nvSpPr>
        <dsp:cNvPr id="0" name=""/>
        <dsp:cNvSpPr/>
      </dsp:nvSpPr>
      <dsp:spPr>
        <a:xfrm>
          <a:off x="2058684" y="58438"/>
          <a:ext cx="3984898" cy="1131335"/>
        </a:xfrm>
        <a:prstGeom prst="roundRect">
          <a:avLst>
            <a:gd name="adj" fmla="val 1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Executive Committee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20 members</a:t>
          </a:r>
        </a:p>
      </dsp:txBody>
      <dsp:txXfrm>
        <a:off x="2091820" y="91574"/>
        <a:ext cx="3918626" cy="1065063"/>
      </dsp:txXfrm>
    </dsp:sp>
    <dsp:sp modelId="{B6E06182-EB1D-4679-94E7-9CD6365ABCA3}">
      <dsp:nvSpPr>
        <dsp:cNvPr id="0" name=""/>
        <dsp:cNvSpPr/>
      </dsp:nvSpPr>
      <dsp:spPr>
        <a:xfrm>
          <a:off x="4004222" y="1189773"/>
          <a:ext cx="91440" cy="511457"/>
        </a:xfrm>
        <a:custGeom>
          <a:avLst/>
          <a:gdLst/>
          <a:ahLst/>
          <a:cxnLst/>
          <a:rect l="0" t="0" r="0" b="0"/>
          <a:pathLst>
            <a:path>
              <a:moveTo>
                <a:pt x="46911" y="0"/>
              </a:moveTo>
              <a:lnTo>
                <a:pt x="46911" y="255728"/>
              </a:lnTo>
              <a:lnTo>
                <a:pt x="45720" y="255728"/>
              </a:lnTo>
              <a:lnTo>
                <a:pt x="45720" y="51145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146B5-3E8C-4609-96BE-EEE9D3CB7D6D}">
      <dsp:nvSpPr>
        <dsp:cNvPr id="0" name=""/>
        <dsp:cNvSpPr/>
      </dsp:nvSpPr>
      <dsp:spPr>
        <a:xfrm>
          <a:off x="1744141" y="1701231"/>
          <a:ext cx="4611601" cy="1185960"/>
        </a:xfrm>
        <a:prstGeom prst="roundRect">
          <a:avLst>
            <a:gd name="adj" fmla="val 1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General Assembly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60 members</a:t>
          </a:r>
        </a:p>
      </dsp:txBody>
      <dsp:txXfrm>
        <a:off x="1778877" y="1735967"/>
        <a:ext cx="4542129" cy="1116488"/>
      </dsp:txXfrm>
    </dsp:sp>
    <dsp:sp modelId="{E37B0C23-FBD5-41DC-938A-6E67AD8445BD}">
      <dsp:nvSpPr>
        <dsp:cNvPr id="0" name=""/>
        <dsp:cNvSpPr/>
      </dsp:nvSpPr>
      <dsp:spPr>
        <a:xfrm>
          <a:off x="1737318" y="2887191"/>
          <a:ext cx="2312623" cy="391912"/>
        </a:xfrm>
        <a:custGeom>
          <a:avLst/>
          <a:gdLst/>
          <a:ahLst/>
          <a:cxnLst/>
          <a:rect l="0" t="0" r="0" b="0"/>
          <a:pathLst>
            <a:path>
              <a:moveTo>
                <a:pt x="2312623" y="0"/>
              </a:moveTo>
              <a:lnTo>
                <a:pt x="2312623" y="195956"/>
              </a:lnTo>
              <a:lnTo>
                <a:pt x="0" y="195956"/>
              </a:lnTo>
              <a:lnTo>
                <a:pt x="0" y="39191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5CDB-2FDB-4A15-85B0-BC0D65507C94}">
      <dsp:nvSpPr>
        <dsp:cNvPr id="0" name=""/>
        <dsp:cNvSpPr/>
      </dsp:nvSpPr>
      <dsp:spPr>
        <a:xfrm>
          <a:off x="847848" y="3279104"/>
          <a:ext cx="1778940" cy="1185960"/>
        </a:xfrm>
        <a:prstGeom prst="roundRect">
          <a:avLst>
            <a:gd name="adj" fmla="val 1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WG1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Finfish</a:t>
          </a:r>
        </a:p>
      </dsp:txBody>
      <dsp:txXfrm>
        <a:off x="882584" y="3313840"/>
        <a:ext cx="1709468" cy="1116488"/>
      </dsp:txXfrm>
    </dsp:sp>
    <dsp:sp modelId="{3BEA43E4-6733-4B44-9108-5A19B58BE7C7}">
      <dsp:nvSpPr>
        <dsp:cNvPr id="0" name=""/>
        <dsp:cNvSpPr/>
      </dsp:nvSpPr>
      <dsp:spPr>
        <a:xfrm>
          <a:off x="4004222" y="2887191"/>
          <a:ext cx="91440" cy="391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1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AE6F0-2008-4E5B-BA83-310F3F2B70A7}">
      <dsp:nvSpPr>
        <dsp:cNvPr id="0" name=""/>
        <dsp:cNvSpPr/>
      </dsp:nvSpPr>
      <dsp:spPr>
        <a:xfrm>
          <a:off x="3160471" y="3279104"/>
          <a:ext cx="1778940" cy="1185960"/>
        </a:xfrm>
        <a:prstGeom prst="roundRect">
          <a:avLst>
            <a:gd name="adj" fmla="val 1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WG2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Shellfish</a:t>
          </a:r>
        </a:p>
      </dsp:txBody>
      <dsp:txXfrm>
        <a:off x="3195207" y="3313840"/>
        <a:ext cx="1709468" cy="1116488"/>
      </dsp:txXfrm>
    </dsp:sp>
    <dsp:sp modelId="{CD0F013A-9E05-4EB6-9EAB-4E73FE8A1CF8}">
      <dsp:nvSpPr>
        <dsp:cNvPr id="0" name=""/>
        <dsp:cNvSpPr/>
      </dsp:nvSpPr>
      <dsp:spPr>
        <a:xfrm>
          <a:off x="4049942" y="2887191"/>
          <a:ext cx="2312623" cy="39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56"/>
              </a:lnTo>
              <a:lnTo>
                <a:pt x="2312623" y="195956"/>
              </a:lnTo>
              <a:lnTo>
                <a:pt x="2312623" y="39191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E6C0B-F714-4D3B-9A31-758C4DC118FE}">
      <dsp:nvSpPr>
        <dsp:cNvPr id="0" name=""/>
        <dsp:cNvSpPr/>
      </dsp:nvSpPr>
      <dsp:spPr>
        <a:xfrm>
          <a:off x="5473094" y="3279104"/>
          <a:ext cx="1778940" cy="1185960"/>
        </a:xfrm>
        <a:prstGeom prst="roundRect">
          <a:avLst>
            <a:gd name="adj" fmla="val 1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rgbClr val="FFC000"/>
              </a:solidFill>
              <a:latin typeface="+mj-lt"/>
            </a:rPr>
            <a:t>WG3 </a:t>
          </a:r>
          <a:r>
            <a:rPr lang="en-GB" sz="2200" b="1" kern="1200" dirty="0" smtClean="0">
              <a:solidFill>
                <a:srgbClr val="FFC000"/>
              </a:solidFill>
              <a:latin typeface="+mj-lt"/>
            </a:rPr>
            <a:t>Horizontal Issues </a:t>
          </a:r>
          <a:endParaRPr lang="en-GB" sz="2200" b="1" kern="1200" dirty="0">
            <a:solidFill>
              <a:srgbClr val="FFC000"/>
            </a:solidFill>
            <a:latin typeface="+mj-lt"/>
          </a:endParaRPr>
        </a:p>
      </dsp:txBody>
      <dsp:txXfrm>
        <a:off x="5507830" y="3313840"/>
        <a:ext cx="1709468" cy="111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35B99-2BE6-4901-A900-2D427A85D9D5}" type="datetime1">
              <a:rPr lang="fr-FR" smtClean="0"/>
              <a:t>19/09/2019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1BC8B-4E6F-4308-999C-819B785642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05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97D5-E44B-4BCF-8896-530F5382E068}" type="datetime1">
              <a:rPr lang="fr-FR" smtClean="0"/>
              <a:pPr/>
              <a:t>19/09/2019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 noResize="1"/>
          </p:cNvSpPr>
          <p:nvPr>
            <p:ph type="sldImg"/>
          </p:nvPr>
        </p:nvSpPr>
        <p:spPr>
          <a:xfrm>
            <a:off x="466725" y="1233488"/>
            <a:ext cx="5924550" cy="3333750"/>
          </a:xfrm>
          <a:solidFill>
            <a:srgbClr val="008584"/>
          </a:solidFill>
          <a:ln w="22320">
            <a:solidFill>
              <a:srgbClr val="00605F"/>
            </a:solidFill>
            <a:prstDash val="solid"/>
          </a:ln>
        </p:spPr>
      </p:sp>
      <p:sp>
        <p:nvSpPr>
          <p:cNvPr id="3" name="Espace réservé des commentaires 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hangingPunct="0"/>
            <a:endParaRPr lang="it-IT" sz="2000">
              <a:latin typeface="Arial" pitchFamily="18"/>
            </a:endParaRPr>
          </a:p>
        </p:txBody>
      </p:sp>
      <p:sp>
        <p:nvSpPr>
          <p:cNvPr id="4" name="Espace réservé du numéro de diapositive 3"/>
          <p:cNvSpPr txBox="1"/>
          <p:nvPr/>
        </p:nvSpPr>
        <p:spPr>
          <a:xfrm>
            <a:off x="3884759" y="9378982"/>
            <a:ext cx="2971800" cy="495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03E7D-03E8-44A1-8D3E-D713EC3471A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5753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70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51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6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4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74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66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02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66725" y="1233488"/>
            <a:ext cx="5924550" cy="3333750"/>
          </a:xfrm>
          <a:solidFill>
            <a:srgbClr val="008584"/>
          </a:solidFill>
          <a:ln w="22320">
            <a:solidFill>
              <a:srgbClr val="00605F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it-IT" sz="20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6666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66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7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67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BC17325-7F6F-46F3-B274-634CDE795A6B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  <p:cxnSp>
        <p:nvCxnSpPr>
          <p:cNvPr id="8" name="Connecteur droit 4">
            <a:extLst>
              <a:ext uri="{FF2B5EF4-FFF2-40B4-BE49-F238E27FC236}">
                <a16:creationId xmlns:a16="http://schemas.microsoft.com/office/drawing/2014/main" xmlns="" id="{AB361634-DE61-4B79-AC8A-57972441DE03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 10">
            <a:extLst>
              <a:ext uri="{FF2B5EF4-FFF2-40B4-BE49-F238E27FC236}">
                <a16:creationId xmlns:a16="http://schemas.microsoft.com/office/drawing/2014/main" xmlns="" id="{4C4E24E2-8711-40DB-9D0B-BCFEBB162BD2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82ADA2-97B9-4B65-8982-D7F7DD6DEE30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13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92840CF-93F7-418F-9B5E-718D1718CC0D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99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46400" y="3085920"/>
            <a:ext cx="11262960" cy="3304800"/>
          </a:xfrm>
          <a:prstGeom prst="rect">
            <a:avLst/>
          </a:prstGeom>
          <a:solidFill>
            <a:srgbClr val="008584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581040" y="1020599"/>
            <a:ext cx="10993680" cy="1474919"/>
          </a:xfrm>
        </p:spPr>
        <p:txBody>
          <a:bodyPr/>
          <a:lstStyle>
            <a:lvl1pPr>
              <a:defRPr sz="3600">
                <a:solidFill>
                  <a:srgbClr val="008584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581040" y="2495520"/>
            <a:ext cx="10993680" cy="590400"/>
          </a:xfrm>
        </p:spPr>
        <p:txBody>
          <a:bodyPr anchor="t"/>
          <a:lstStyle>
            <a:lvl1pPr marL="0" indent="0">
              <a:buNone/>
              <a:defRPr sz="1600">
                <a:ln>
                  <a:noFill/>
                </a:ln>
                <a:solidFill>
                  <a:srgbClr val="2E83C3"/>
                </a:solidFill>
                <a:latin typeface="Gill Sans MT" pitchFamily="18"/>
                <a:ea typeface="Microsoft YaHei" pitchFamily="2"/>
                <a:cs typeface="Arial" pitchFamily="2"/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00E3E2"/>
                </a:solidFill>
              </a:defRPr>
            </a:lvl1pPr>
          </a:lstStyle>
          <a:p>
            <a:pPr lvl="0"/>
            <a:fld id="{9A8E9C29-14C2-4E2C-857D-332A4FA5BFB0}" type="datetime1">
              <a:rPr lang="fr-FR"/>
              <a:pPr lvl="0"/>
              <a:t>19/09/2019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00E3E2"/>
                </a:solidFill>
              </a:defRPr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558440" y="5956199"/>
            <a:ext cx="1016280" cy="365040"/>
          </a:xfrm>
        </p:spPr>
        <p:txBody>
          <a:bodyPr/>
          <a:lstStyle>
            <a:lvl1pPr>
              <a:defRPr>
                <a:solidFill>
                  <a:srgbClr val="00E3E2"/>
                </a:solidFill>
              </a:defRPr>
            </a:lvl1pPr>
          </a:lstStyle>
          <a:p>
            <a:pPr lvl="0"/>
            <a:fld id="{6BB15226-85E5-4448-902E-1E5D7AB56863}" type="slidenum">
              <a:t>‹#›</a:t>
            </a:fld>
            <a:endParaRPr lang="fr-FR"/>
          </a:p>
        </p:txBody>
      </p:sp>
      <p:cxnSp>
        <p:nvCxnSpPr>
          <p:cNvPr id="8" name="Connecteur droit 4"/>
          <p:cNvCxnSpPr/>
          <p:nvPr/>
        </p:nvCxnSpPr>
        <p:spPr>
          <a:xfrm flipV="1">
            <a:off x="2880" y="5937840"/>
            <a:ext cx="8280" cy="5760"/>
          </a:xfrm>
          <a:prstGeom prst="straightConnector1">
            <a:avLst/>
          </a:prstGeom>
          <a:noFill/>
          <a:ln w="12600">
            <a:solidFill>
              <a:srgbClr val="007877"/>
            </a:solidFill>
            <a:prstDash val="solid"/>
          </a:ln>
        </p:spPr>
      </p:cxnSp>
      <p:cxnSp>
        <p:nvCxnSpPr>
          <p:cNvPr id="9" name="Connecteur droit 10"/>
          <p:cNvCxnSpPr/>
          <p:nvPr/>
        </p:nvCxnSpPr>
        <p:spPr>
          <a:xfrm flipV="1">
            <a:off x="2880" y="5937840"/>
            <a:ext cx="8280" cy="5760"/>
          </a:xfrm>
          <a:prstGeom prst="straightConnector1">
            <a:avLst/>
          </a:prstGeom>
          <a:noFill/>
          <a:ln w="12600">
            <a:solidFill>
              <a:srgbClr val="007877"/>
            </a:solidFill>
            <a:prstDash val="solid"/>
          </a:ln>
        </p:spPr>
      </p:cxnSp>
      <p:sp>
        <p:nvSpPr>
          <p:cNvPr id="10" name="Segnaposto testo 9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it-IT" sz="3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3784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40279" y="614520"/>
            <a:ext cx="11309400" cy="1189440"/>
          </a:xfrm>
          <a:prstGeom prst="rect">
            <a:avLst/>
          </a:prstGeom>
          <a:solidFill>
            <a:srgbClr val="008584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81040" y="702000"/>
            <a:ext cx="11029680" cy="10137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81040" y="2180520"/>
            <a:ext cx="11029680" cy="3678479"/>
          </a:xfrm>
        </p:spPr>
        <p:txBody>
          <a:bodyPr anchor="ctr"/>
          <a:lstStyle>
            <a:lvl1pPr marL="306000" indent="-306000"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92000"/>
              <a:buFont typeface="Wingdings 2" pitchFamily="18"/>
              <a:buChar char=""/>
              <a:defRPr sz="1800">
                <a:solidFill>
                  <a:srgbClr val="4E9AA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DA9E20-8F1E-4AEA-9326-303CE4D2EAD4}" type="datetime1">
              <a:rPr lang="fr-FR"/>
              <a:pPr lvl="0"/>
              <a:t>19/09/2019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481F0-9D57-4136-8F91-E08E3950BC28}" type="slidenum">
              <a:t>‹#›</a:t>
            </a:fld>
            <a:endParaRPr lang="fr-FR"/>
          </a:p>
        </p:txBody>
      </p:sp>
      <p:sp>
        <p:nvSpPr>
          <p:cNvPr id="8" name="Segnaposto contenuto 7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it-IT" sz="3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4064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DABED-52C3-4F31-8CA6-CEAA3409EBE4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00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1F0232E-DA62-4F98-A375-D0E7F0C496FE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835323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F0232E-DA62-4F98-A375-D0E7F0C496FE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77114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39279C-02D0-4CB2-BCE5-6195A30A8CFA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51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F0232E-DA62-4F98-A375-D0E7F0C496FE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724241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FF7478-2DF3-4DE0-B522-7178A9A2C7E0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657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9098FFF-E11D-4E0A-B923-5869D3FFAE58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2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704CB1-556E-45D1-BEAF-1F724198DB9D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908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A1F0232E-DA62-4F98-A375-D0E7F0C496FE}" type="datetime1">
              <a:rPr lang="fr-FR" noProof="0" smtClean="0"/>
              <a:t>19/09/2019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2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e.fouquet@aac-europe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ww.aac-europ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-europ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3"/>
          <p:cNvSpPr txBox="1">
            <a:spLocks noGrp="1"/>
          </p:cNvSpPr>
          <p:nvPr>
            <p:ph type="ctrTitle"/>
          </p:nvPr>
        </p:nvSpPr>
        <p:spPr>
          <a:xfrm>
            <a:off x="440712" y="773037"/>
            <a:ext cx="8729167" cy="1952910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3200" dirty="0"/>
              <a:t>Expectations and strategic objectives of the aquaculture stakeholders concerning MARINE DATA</a:t>
            </a:r>
            <a:endParaRPr lang="fr-FR" sz="3300" dirty="0"/>
          </a:p>
        </p:txBody>
      </p:sp>
      <p:sp>
        <p:nvSpPr>
          <p:cNvPr id="4" name="Rectangle 1"/>
          <p:cNvSpPr/>
          <p:nvPr/>
        </p:nvSpPr>
        <p:spPr>
          <a:xfrm>
            <a:off x="7981920" y="3085920"/>
            <a:ext cx="93960" cy="3295080"/>
          </a:xfrm>
          <a:prstGeom prst="rect">
            <a:avLst/>
          </a:prstGeom>
          <a:solidFill>
            <a:srgbClr val="00858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362748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559" y="978404"/>
            <a:ext cx="2034917" cy="16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10CC8F2-4BCD-4432-B2EE-7895EF98DB20}"/>
              </a:ext>
            </a:extLst>
          </p:cNvPr>
          <p:cNvSpPr txBox="1"/>
          <p:nvPr/>
        </p:nvSpPr>
        <p:spPr>
          <a:xfrm>
            <a:off x="5467351" y="3838194"/>
            <a:ext cx="5972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Speaker: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Yannis </a:t>
            </a:r>
            <a:r>
              <a:rPr kumimoji="0" lang="fr-BE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Pelekannakis</a:t>
            </a:r>
            <a:endParaRPr kumimoji="0" lang="fr-BE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Aquaculture Advisory Council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C5739F6-4E66-4807-87EB-BFCFEB247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12" y="3557014"/>
            <a:ext cx="5349113" cy="2823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8D25D-7624-4F80-AB68-0C2D6402E88F}"/>
              </a:ext>
            </a:extLst>
          </p:cNvPr>
          <p:cNvSpPr/>
          <p:nvPr/>
        </p:nvSpPr>
        <p:spPr>
          <a:xfrm>
            <a:off x="440712" y="2994146"/>
            <a:ext cx="11256707" cy="54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/>
              <a:t>Expectations and strategic objectives of the aquaculture stakeholders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477750" y="1887751"/>
            <a:ext cx="6462629" cy="485903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III</a:t>
            </a:r>
            <a:r>
              <a:rPr lang="en-GB" sz="2400" b="1" dirty="0">
                <a:solidFill>
                  <a:srgbClr val="002060"/>
                </a:solidFill>
              </a:rPr>
              <a:t>. Assess the impact of aquaculture on the </a:t>
            </a:r>
            <a:r>
              <a:rPr lang="en-GB" sz="2400" b="1" dirty="0" smtClean="0">
                <a:solidFill>
                  <a:srgbClr val="002060"/>
                </a:solidFill>
              </a:rPr>
              <a:t>marine environment </a:t>
            </a:r>
          </a:p>
          <a:p>
            <a:pPr marL="0" indent="0">
              <a:buNone/>
            </a:pPr>
            <a:endParaRPr lang="en-GB" sz="1000" b="1" dirty="0">
              <a:solidFill>
                <a:srgbClr val="00206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Monitoring of ecological impacts – including surveying species population and </a:t>
            </a:r>
            <a:r>
              <a:rPr lang="en-GB" sz="2200" dirty="0" smtClean="0">
                <a:solidFill>
                  <a:srgbClr val="002060"/>
                </a:solidFill>
              </a:rPr>
              <a:t>possible changes </a:t>
            </a:r>
            <a:r>
              <a:rPr lang="en-GB" sz="2200" dirty="0">
                <a:solidFill>
                  <a:srgbClr val="002060"/>
                </a:solidFill>
              </a:rPr>
              <a:t>in habitats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Data on disturbance &amp; displacement effects of aquaculture farms on protected </a:t>
            </a:r>
            <a:r>
              <a:rPr lang="en-GB" sz="2200" dirty="0" smtClean="0">
                <a:solidFill>
                  <a:srgbClr val="002060"/>
                </a:solidFill>
              </a:rPr>
              <a:t>species</a:t>
            </a:r>
            <a:endParaRPr lang="en-GB" sz="2200" dirty="0">
              <a:solidFill>
                <a:srgbClr val="00206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Data on nutrient input into </a:t>
            </a:r>
            <a:r>
              <a:rPr lang="en-GB" sz="2200" dirty="0" smtClean="0">
                <a:solidFill>
                  <a:srgbClr val="002060"/>
                </a:solidFill>
              </a:rPr>
              <a:t>ecosystems</a:t>
            </a:r>
            <a:endParaRPr lang="en-GB" sz="2200" strike="sngStrike" dirty="0">
              <a:solidFill>
                <a:srgbClr val="FF000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Data on </a:t>
            </a:r>
            <a:r>
              <a:rPr lang="en-GB" sz="2200" dirty="0" smtClean="0">
                <a:solidFill>
                  <a:srgbClr val="002060"/>
                </a:solidFill>
              </a:rPr>
              <a:t>plastic </a:t>
            </a:r>
            <a:r>
              <a:rPr lang="en-GB" sz="2200" dirty="0">
                <a:solidFill>
                  <a:srgbClr val="002060"/>
                </a:solidFill>
              </a:rPr>
              <a:t>input into </a:t>
            </a:r>
            <a:r>
              <a:rPr lang="en-GB" sz="2200" dirty="0" smtClean="0">
                <a:solidFill>
                  <a:srgbClr val="002060"/>
                </a:solidFill>
              </a:rPr>
              <a:t>ecosystems</a:t>
            </a:r>
            <a:endParaRPr lang="en-GB" sz="2200" strike="sngStrike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36" y="2283167"/>
            <a:ext cx="4901165" cy="32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5384A1-FA6C-438D-B9FB-EA73679A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60" y="5538158"/>
            <a:ext cx="1621840" cy="1319842"/>
          </a:xfrm>
          <a:prstGeom prst="rect">
            <a:avLst/>
          </a:prstGeom>
        </p:spPr>
      </p:pic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/>
              <a:t>Expectations and strategic objectives of the aquaculture stakeholders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556480" y="2189388"/>
            <a:ext cx="5539520" cy="207781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IV</a:t>
            </a:r>
            <a:r>
              <a:rPr lang="en-GB" sz="2400" b="1" dirty="0">
                <a:solidFill>
                  <a:srgbClr val="002060"/>
                </a:solidFill>
              </a:rPr>
              <a:t>. Accessible and public </a:t>
            </a:r>
            <a:r>
              <a:rPr lang="en-GB" sz="2400" b="1" dirty="0" smtClean="0">
                <a:solidFill>
                  <a:srgbClr val="002060"/>
                </a:solidFill>
              </a:rPr>
              <a:t>data</a:t>
            </a:r>
          </a:p>
          <a:p>
            <a:pPr marL="0" indent="0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Open </a:t>
            </a:r>
            <a:r>
              <a:rPr lang="en-GB" sz="2400" dirty="0" smtClean="0">
                <a:solidFill>
                  <a:srgbClr val="002060"/>
                </a:solidFill>
              </a:rPr>
              <a:t>access </a:t>
            </a:r>
            <a:r>
              <a:rPr lang="en-GB" sz="2400" dirty="0">
                <a:solidFill>
                  <a:srgbClr val="002060"/>
                </a:solidFill>
              </a:rPr>
              <a:t>for </a:t>
            </a:r>
            <a:r>
              <a:rPr lang="en-GB" sz="2400" dirty="0" smtClean="0">
                <a:solidFill>
                  <a:srgbClr val="002060"/>
                </a:solidFill>
              </a:rPr>
              <a:t>all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stakeholders</a:t>
            </a:r>
            <a:endParaRPr lang="en-GB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Available in several </a:t>
            </a:r>
            <a:r>
              <a:rPr lang="en-GB" sz="2400" dirty="0" smtClean="0">
                <a:solidFill>
                  <a:srgbClr val="002060"/>
                </a:solidFill>
              </a:rPr>
              <a:t>languages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1086"/>
            <a:ext cx="5577016" cy="31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5384A1-FA6C-438D-B9FB-EA73679A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5170703"/>
            <a:ext cx="2009775" cy="1635541"/>
          </a:xfrm>
          <a:prstGeom prst="rect">
            <a:avLst/>
          </a:prstGeom>
        </p:spPr>
      </p:pic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/>
              <a:t>Expectations and strategic objectives of the aquaculture stakeholders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477705" y="1958728"/>
            <a:ext cx="6486357" cy="310754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INVITATION </a:t>
            </a:r>
            <a:r>
              <a:rPr lang="en-GB" sz="2400" b="1" dirty="0">
                <a:solidFill>
                  <a:srgbClr val="002060"/>
                </a:solidFill>
              </a:rPr>
              <a:t>to discuss in the framework of the AAC</a:t>
            </a:r>
            <a:r>
              <a:rPr lang="en-GB" sz="24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Can you measure </a:t>
            </a:r>
            <a:r>
              <a:rPr lang="en-GB" sz="2400" dirty="0" smtClean="0">
                <a:solidFill>
                  <a:srgbClr val="002060"/>
                </a:solidFill>
              </a:rPr>
              <a:t>and provide </a:t>
            </a:r>
            <a:r>
              <a:rPr lang="en-GB" sz="2400" dirty="0">
                <a:solidFill>
                  <a:srgbClr val="002060"/>
                </a:solidFill>
              </a:rPr>
              <a:t>those data</a:t>
            </a:r>
            <a:r>
              <a:rPr lang="en-GB" sz="2400" dirty="0" smtClean="0">
                <a:solidFill>
                  <a:srgbClr val="002060"/>
                </a:solidFill>
              </a:rPr>
              <a:t>?</a:t>
            </a:r>
            <a:endParaRPr lang="en-GB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Best instruments to be developed according to stakeholders needs</a:t>
            </a:r>
            <a:r>
              <a:rPr lang="en-GB" sz="2400" dirty="0" smtClean="0">
                <a:solidFill>
                  <a:srgbClr val="002060"/>
                </a:solidFill>
              </a:rPr>
              <a:t>?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1760145-AA74-468D-BF2F-4D229AED9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083411"/>
            <a:ext cx="4819650" cy="3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2432C4-9104-4F06-82CC-B281BF79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CD6456-D57C-4E08-8169-A007BA598AE2}"/>
              </a:ext>
            </a:extLst>
          </p:cNvPr>
          <p:cNvSpPr/>
          <p:nvPr/>
        </p:nvSpPr>
        <p:spPr>
          <a:xfrm>
            <a:off x="1028701" y="2085975"/>
            <a:ext cx="10715624" cy="4069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4000" lvl="1" indent="0">
              <a:buNone/>
            </a:pPr>
            <a:r>
              <a:rPr lang="en-GB" sz="2500" u="sng" dirty="0">
                <a:solidFill>
                  <a:srgbClr val="002060"/>
                </a:solidFill>
              </a:rPr>
              <a:t>For any inquiries: </a:t>
            </a:r>
          </a:p>
          <a:p>
            <a:pPr marL="324000" lvl="1" indent="0">
              <a:buNone/>
            </a:pPr>
            <a:endParaRPr lang="en-GB" sz="2500" b="1" u="sng" dirty="0">
              <a:solidFill>
                <a:srgbClr val="002060"/>
              </a:solidFill>
            </a:endParaRPr>
          </a:p>
          <a:p>
            <a:pPr marL="324000" lvl="1" indent="0">
              <a:buNone/>
            </a:pPr>
            <a:r>
              <a:rPr lang="en-GB" sz="2500" b="1" dirty="0">
                <a:solidFill>
                  <a:schemeClr val="bg1"/>
                </a:solidFill>
              </a:rPr>
              <a:t>AAC Secretariat</a:t>
            </a:r>
          </a:p>
          <a:p>
            <a:pPr marL="324000" lvl="1" indent="0">
              <a:buNone/>
            </a:pPr>
            <a:r>
              <a:rPr lang="en-GB" sz="2500" b="1" dirty="0">
                <a:solidFill>
                  <a:schemeClr val="bg1"/>
                </a:solidFill>
              </a:rPr>
              <a:t>Cécile Fouquet </a:t>
            </a:r>
            <a:r>
              <a:rPr lang="en-GB" sz="2500" dirty="0">
                <a:solidFill>
                  <a:schemeClr val="bg1"/>
                </a:solidFill>
              </a:rPr>
              <a:t>– AliénorEU </a:t>
            </a:r>
          </a:p>
          <a:p>
            <a:pPr marL="324000" lvl="1" indent="0">
              <a:buNone/>
            </a:pPr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GB" sz="2500" dirty="0">
                <a:solidFill>
                  <a:schemeClr val="bg1"/>
                </a:solidFill>
              </a:rPr>
              <a:t>Rue de </a:t>
            </a:r>
            <a:r>
              <a:rPr lang="en-GB" sz="2500" dirty="0" err="1">
                <a:solidFill>
                  <a:schemeClr val="bg1"/>
                </a:solidFill>
              </a:rPr>
              <a:t>l’Industrie</a:t>
            </a:r>
            <a:r>
              <a:rPr lang="en-GB" sz="2500" dirty="0">
                <a:solidFill>
                  <a:schemeClr val="bg1"/>
                </a:solidFill>
              </a:rPr>
              <a:t>, Brussels 1000</a:t>
            </a:r>
          </a:p>
          <a:p>
            <a:pPr marL="324000" lvl="1" indent="0">
              <a:buNone/>
            </a:pPr>
            <a:r>
              <a:rPr lang="en-GB" sz="2500" dirty="0">
                <a:hlinkClick r:id="rId3"/>
              </a:rPr>
              <a:t>cecile.fouquet@aac-europe.org</a:t>
            </a:r>
            <a:r>
              <a:rPr lang="en-GB" sz="2500" dirty="0"/>
              <a:t> </a:t>
            </a:r>
          </a:p>
          <a:p>
            <a:pPr marL="324000" lvl="1" indent="0">
              <a:buNone/>
            </a:pPr>
            <a:endParaRPr lang="en-GB" sz="2500" dirty="0"/>
          </a:p>
          <a:p>
            <a:pPr lvl="1"/>
            <a:r>
              <a:rPr lang="en-GB" sz="2500" dirty="0"/>
              <a:t>Website </a:t>
            </a:r>
            <a:r>
              <a:rPr lang="en-GB" sz="2500" u="sng" dirty="0">
                <a:hlinkClick r:id="rId4"/>
              </a:rPr>
              <a:t>www.aac-europe.org</a:t>
            </a:r>
            <a:r>
              <a:rPr lang="fr-BE" sz="2500" dirty="0"/>
              <a:t> </a:t>
            </a:r>
          </a:p>
          <a:p>
            <a:pPr lvl="1"/>
            <a:r>
              <a:rPr lang="en-GB" sz="2500" dirty="0"/>
              <a:t>Twitter @</a:t>
            </a:r>
            <a:r>
              <a:rPr lang="en-GB" sz="2500" dirty="0" err="1"/>
              <a:t>aac_Europe</a:t>
            </a:r>
            <a:r>
              <a:rPr lang="en-GB" sz="2500" dirty="0"/>
              <a:t>  </a:t>
            </a:r>
            <a:endParaRPr lang="fr-BE" sz="2500" dirty="0"/>
          </a:p>
          <a:p>
            <a:pPr marL="324000" lvl="1" indent="0">
              <a:buNone/>
            </a:pPr>
            <a:endParaRPr lang="en-GB" sz="2000" dirty="0"/>
          </a:p>
        </p:txBody>
      </p:sp>
      <p:pic>
        <p:nvPicPr>
          <p:cNvPr id="4" name="Image 3" descr="eu flag">
            <a:extLst>
              <a:ext uri="{FF2B5EF4-FFF2-40B4-BE49-F238E27FC236}">
                <a16:creationId xmlns:a16="http://schemas.microsoft.com/office/drawing/2014/main" xmlns="" id="{C88BF81C-6F76-47E4-9226-4292D36E3B4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19" y="6340125"/>
            <a:ext cx="5619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724CB80-D523-4FCB-8D8D-9AA2D4EAF2A3}"/>
              </a:ext>
            </a:extLst>
          </p:cNvPr>
          <p:cNvSpPr txBox="1"/>
          <p:nvPr/>
        </p:nvSpPr>
        <p:spPr>
          <a:xfrm>
            <a:off x="7776487" y="6286247"/>
            <a:ext cx="383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The Aquaculture Advisory Council (AAC) gratefully acknowledges EU funding support.</a:t>
            </a:r>
            <a:endParaRPr lang="fr-BE" sz="1500" dirty="0"/>
          </a:p>
        </p:txBody>
      </p:sp>
    </p:spTree>
    <p:extLst>
      <p:ext uri="{BB962C8B-B14F-4D97-AF65-F5344CB8AC3E}">
        <p14:creationId xmlns:p14="http://schemas.microsoft.com/office/powerpoint/2010/main" val="13192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581192" y="225906"/>
            <a:ext cx="11029616" cy="1013800"/>
          </a:xfrm>
        </p:spPr>
        <p:txBody>
          <a:bodyPr rtlCol="0"/>
          <a:lstStyle/>
          <a:p>
            <a:pPr rtl="0"/>
            <a:r>
              <a:rPr lang="fr-FR" dirty="0"/>
              <a:t>THE AAC IS AN AQUACULTURE DIALOGUE GROUP</a:t>
            </a:r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472715" y="1910314"/>
            <a:ext cx="8632658" cy="494768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002060"/>
                </a:solidFill>
              </a:rPr>
              <a:t>ADVISORY COUNCILS = BODIES OF EU INTEREST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Stakeholder </a:t>
            </a:r>
            <a:r>
              <a:rPr lang="en-US" sz="2000" dirty="0" smtClean="0">
                <a:solidFill>
                  <a:srgbClr val="002060"/>
                </a:solidFill>
              </a:rPr>
              <a:t>led</a:t>
            </a:r>
            <a:r>
              <a:rPr lang="el-GR" sz="2000" dirty="0" smtClean="0">
                <a:solidFill>
                  <a:srgbClr val="002060"/>
                </a:solidFill>
              </a:rPr>
              <a:t> – </a:t>
            </a:r>
            <a:r>
              <a:rPr lang="en-US" sz="2000" dirty="0" smtClean="0">
                <a:solidFill>
                  <a:srgbClr val="002060"/>
                </a:solidFill>
              </a:rPr>
              <a:t>non profit organization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Advice to European Commission and Member </a:t>
            </a:r>
            <a:r>
              <a:rPr lang="en-US" sz="2000" dirty="0" smtClean="0">
                <a:solidFill>
                  <a:srgbClr val="002060"/>
                </a:solidFill>
              </a:rPr>
              <a:t>States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Any new legislative, regulatory or legal measure at </a:t>
            </a:r>
            <a:r>
              <a:rPr lang="en-US" sz="2000" dirty="0" smtClean="0">
                <a:solidFill>
                  <a:srgbClr val="002060"/>
                </a:solidFill>
              </a:rPr>
              <a:t>European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or </a:t>
            </a:r>
            <a:r>
              <a:rPr lang="en-US" sz="2000" dirty="0">
                <a:solidFill>
                  <a:srgbClr val="002060"/>
                </a:solidFill>
              </a:rPr>
              <a:t>national </a:t>
            </a:r>
            <a:r>
              <a:rPr lang="en-US" sz="2000" dirty="0" smtClean="0">
                <a:solidFill>
                  <a:srgbClr val="002060"/>
                </a:solidFill>
              </a:rPr>
              <a:t>level that affects aquaculture 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002060"/>
                </a:solidFill>
              </a:rPr>
              <a:t>A EUROPE-WIDE ADVISORY COUNCIL</a:t>
            </a:r>
          </a:p>
          <a:p>
            <a:r>
              <a:rPr lang="en-US" sz="2000" dirty="0">
                <a:solidFill>
                  <a:srgbClr val="002060"/>
                </a:solidFill>
              </a:rPr>
              <a:t>60% - Industry (producers, feed, veterinarians, …)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40% - other interest group (NGOs, Scientists, …)</a:t>
            </a:r>
          </a:p>
          <a:p>
            <a:pPr rtl="0"/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AC4144-EC2D-488C-A67F-EAB15AF2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49" y="2305471"/>
            <a:ext cx="2659659" cy="2164412"/>
          </a:xfrm>
          <a:prstGeom prst="rect">
            <a:avLst/>
          </a:prstGeom>
          <a:ln w="60325">
            <a:solidFill>
              <a:srgbClr val="008584"/>
            </a:solidFill>
          </a:ln>
        </p:spPr>
      </p:pic>
    </p:spTree>
    <p:extLst>
      <p:ext uri="{BB962C8B-B14F-4D97-AF65-F5344CB8AC3E}">
        <p14:creationId xmlns:p14="http://schemas.microsoft.com/office/powerpoint/2010/main" val="14705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581192" y="262527"/>
            <a:ext cx="11029616" cy="1013800"/>
          </a:xfrm>
        </p:spPr>
        <p:txBody>
          <a:bodyPr rtlCol="0"/>
          <a:lstStyle/>
          <a:p>
            <a:r>
              <a:rPr lang="en-GB" dirty="0"/>
              <a:t>AAC Structure</a:t>
            </a:r>
            <a:endParaRPr lang="fr-FR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A9DA8A81-E509-4429-AEE2-7BCBF7912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263240"/>
              </p:ext>
            </p:extLst>
          </p:nvPr>
        </p:nvGraphicFramePr>
        <p:xfrm>
          <a:off x="-377128" y="1920389"/>
          <a:ext cx="8099884" cy="447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 : courbe vers la gauche 8">
            <a:extLst>
              <a:ext uri="{FF2B5EF4-FFF2-40B4-BE49-F238E27FC236}">
                <a16:creationId xmlns:a16="http://schemas.microsoft.com/office/drawing/2014/main" xmlns="" id="{C49AF930-4649-487C-A13E-501EC8E76923}"/>
              </a:ext>
            </a:extLst>
          </p:cNvPr>
          <p:cNvSpPr/>
          <p:nvPr/>
        </p:nvSpPr>
        <p:spPr>
          <a:xfrm rot="11412960">
            <a:off x="459682" y="2021472"/>
            <a:ext cx="720195" cy="2815058"/>
          </a:xfrm>
          <a:prstGeom prst="curvedLeftArrow">
            <a:avLst/>
          </a:prstGeom>
          <a:solidFill>
            <a:srgbClr val="4E9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274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2" name="Image 10">
            <a:extLst>
              <a:ext uri="{FF2B5EF4-FFF2-40B4-BE49-F238E27FC236}">
                <a16:creationId xmlns:a16="http://schemas.microsoft.com/office/drawing/2014/main" xmlns="" id="{3DDB4520-F7FE-41A4-AA38-ACF674C08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8253" y="5466761"/>
            <a:ext cx="1693747" cy="137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12B3B8F1-C31A-4505-9C05-BC5DB6ABC7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2181910"/>
            <a:ext cx="4305299" cy="27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581192" y="276706"/>
            <a:ext cx="11029616" cy="1013800"/>
          </a:xfrm>
        </p:spPr>
        <p:txBody>
          <a:bodyPr rtlCol="0"/>
          <a:lstStyle/>
          <a:p>
            <a:r>
              <a:rPr lang="en-GB" dirty="0"/>
              <a:t>RECENT ADVICE / POSITION PAPERS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DFB5CB3-5AC9-4B12-A3D9-A5A03CF7280C}"/>
              </a:ext>
            </a:extLst>
          </p:cNvPr>
          <p:cNvSpPr txBox="1"/>
          <p:nvPr/>
        </p:nvSpPr>
        <p:spPr>
          <a:xfrm>
            <a:off x="10267243" y="4947686"/>
            <a:ext cx="2687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Credits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Leo Kirchmaier</a:t>
            </a:r>
          </a:p>
        </p:txBody>
      </p:sp>
      <p:sp>
        <p:nvSpPr>
          <p:cNvPr id="8" name="Espace réservé du contenu 1">
            <a:extLst>
              <a:ext uri="{FF2B5EF4-FFF2-40B4-BE49-F238E27FC236}">
                <a16:creationId xmlns:a16="http://schemas.microsoft.com/office/drawing/2014/main" xmlns="" id="{EC23CEF7-6E01-4377-BC2C-C3AB448AFCFB}"/>
              </a:ext>
            </a:extLst>
          </p:cNvPr>
          <p:cNvSpPr txBox="1">
            <a:spLocks/>
          </p:cNvSpPr>
          <p:nvPr/>
        </p:nvSpPr>
        <p:spPr>
          <a:xfrm>
            <a:off x="428368" y="1898282"/>
            <a:ext cx="7792993" cy="478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 algn="l" defTabSz="457200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 algn="l" defTabSz="4572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2"/>
              </a:buClr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 algn="l" defTabSz="4572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 algn="l" defTabSz="4572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2"/>
              </a:buClr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 algn="l" defTabSz="4572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 algn="l" defTabSz="4572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 algn="l" defTabSz="4572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 algn="l" defTabSz="4572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 algn="l" defTabSz="4572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92000"/>
              <a:buFont typeface="Wingdings 2" pitchFamily="18"/>
              <a:buChar char=""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Gill Sans MT"/>
              </a:rPr>
              <a:t>The Fish in Fish out ratio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92000"/>
              <a:buFont typeface="Wingdings 2" pitchFamily="18"/>
              <a:buChar char="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/>
              </a:rPr>
              <a:t>Eligibility of fish vaccines for EU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/>
              </a:rPr>
              <a:t>funds</a:t>
            </a:r>
          </a:p>
          <a:p>
            <a:pPr marL="306000" indent="-306000"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92000"/>
              <a:buFont typeface="Wingdings 2" pitchFamily="18"/>
              <a:buChar char=""/>
              <a:defRPr/>
            </a:pPr>
            <a:r>
              <a:rPr lang="en-GB" sz="2400" dirty="0">
                <a:solidFill>
                  <a:srgbClr val="002060"/>
                </a:solidFill>
                <a:latin typeface="Gill Sans MT"/>
              </a:rPr>
              <a:t>Level playing </a:t>
            </a:r>
            <a:r>
              <a:rPr lang="en-GB" sz="2400" dirty="0" smtClean="0">
                <a:solidFill>
                  <a:srgbClr val="002060"/>
                </a:solidFill>
                <a:latin typeface="Gill Sans MT"/>
              </a:rPr>
              <a:t>field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92000"/>
              <a:buFont typeface="Wingdings 2" pitchFamily="18"/>
              <a:buChar char="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/>
              </a:rPr>
              <a:t>Subsidized Turkish aquaculture imports into the EU</a:t>
            </a:r>
          </a:p>
          <a:p>
            <a:pPr marL="306000" indent="-306000"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92000"/>
              <a:buFont typeface="Wingdings 2" pitchFamily="18"/>
              <a:buChar char=""/>
              <a:defRPr/>
            </a:pPr>
            <a:r>
              <a:rPr lang="en-GB" sz="2400" dirty="0" smtClean="0">
                <a:solidFill>
                  <a:srgbClr val="002060"/>
                </a:solidFill>
                <a:latin typeface="Gill Sans MT"/>
              </a:rPr>
              <a:t>Fish </a:t>
            </a:r>
            <a:r>
              <a:rPr lang="en-GB" sz="2400" dirty="0">
                <a:solidFill>
                  <a:srgbClr val="002060"/>
                </a:solidFill>
                <a:latin typeface="Gill Sans MT"/>
              </a:rPr>
              <a:t>welfare at </a:t>
            </a:r>
            <a:r>
              <a:rPr lang="en-GB" sz="2400" dirty="0" smtClean="0">
                <a:solidFill>
                  <a:srgbClr val="002060"/>
                </a:solidFill>
                <a:latin typeface="Gill Sans MT"/>
              </a:rPr>
              <a:t>slaughter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45000"/>
              <a:buFont typeface="StarSymbo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E9AA4"/>
              </a:solidFill>
              <a:effectLst/>
              <a:uLnTx/>
              <a:uFillTx/>
              <a:latin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2E83C3"/>
              </a:buClr>
              <a:buSzPct val="45000"/>
              <a:buFont typeface="StarSymbol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E9AA4"/>
                </a:solidFill>
                <a:effectLst/>
                <a:uLnTx/>
                <a:uFillTx/>
                <a:latin typeface="Gill Sans MT"/>
              </a:rPr>
              <a:t>Available on our website: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E9AA4"/>
                </a:solidFill>
                <a:effectLst/>
                <a:uLnTx/>
                <a:uFillTx/>
                <a:latin typeface="Gill Sans MT"/>
                <a:hlinkClick r:id="rId3"/>
              </a:rPr>
              <a:t>www.aac-europe.org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A8891C1-2454-478F-AF0D-168727E1E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17" y="1945511"/>
            <a:ext cx="3322471" cy="4689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9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626884" y="503749"/>
            <a:ext cx="11029616" cy="1013800"/>
          </a:xfrm>
        </p:spPr>
        <p:txBody>
          <a:bodyPr rtlCol="0"/>
          <a:lstStyle/>
          <a:p>
            <a:r>
              <a:rPr lang="en-GB" dirty="0"/>
              <a:t>AAC work on data collection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431667" y="2336371"/>
            <a:ext cx="11029615" cy="216760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en-GB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</a:rPr>
              <a:t>No official AAC position on this topic yet.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</a:rPr>
              <a:t>Ongoing selection process for a </a:t>
            </a:r>
            <a:r>
              <a:rPr lang="en-GB" sz="3200" b="1" dirty="0" smtClean="0">
                <a:solidFill>
                  <a:srgbClr val="002060"/>
                </a:solidFill>
              </a:rPr>
              <a:t>consultant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002060"/>
                </a:solidFill>
              </a:rPr>
              <a:t>to </a:t>
            </a:r>
            <a:r>
              <a:rPr lang="en-GB" sz="3200" b="1" dirty="0">
                <a:solidFill>
                  <a:srgbClr val="002060"/>
                </a:solidFill>
              </a:rPr>
              <a:t>start working in October 2019</a:t>
            </a:r>
            <a:r>
              <a:rPr lang="en-GB" sz="3200" b="1" dirty="0" smtClean="0">
                <a:solidFill>
                  <a:srgbClr val="002060"/>
                </a:solidFill>
              </a:rPr>
              <a:t>.</a:t>
            </a:r>
            <a:endParaRPr lang="en-GB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5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00206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2A5490B-F4CB-463F-85BB-E294C7F4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9" y="47010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/>
            <a:endParaRPr lang="it-IT" sz="4400">
              <a:latin typeface="Arial" pitchFamily="18"/>
            </a:endParaRP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xmlns="" id="{1D5EF080-096D-40D3-B655-90A3DD25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79" y="0"/>
            <a:ext cx="6194879" cy="4646160"/>
          </a:xfrm>
        </p:spPr>
      </p:pic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6231600" y="1604520"/>
            <a:ext cx="5354280" cy="215856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hangingPunct="0"/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6231600" y="3968280"/>
            <a:ext cx="5354280" cy="215856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hangingPunct="0"/>
            <a:endParaRPr lang="it-IT" dirty="0"/>
          </a:p>
        </p:txBody>
      </p:sp>
      <p:sp>
        <p:nvSpPr>
          <p:cNvPr id="7" name="Segnaposto testo 6"/>
          <p:cNvSpPr txBox="1">
            <a:spLocks noGrp="1"/>
          </p:cNvSpPr>
          <p:nvPr>
            <p:ph type="body" idx="4294967295"/>
          </p:nvPr>
        </p:nvSpPr>
        <p:spPr>
          <a:xfrm>
            <a:off x="609480" y="3968280"/>
            <a:ext cx="5354280" cy="215856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hangingPunct="0"/>
            <a:endParaRPr lang="it-IT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18201" y="0"/>
            <a:ext cx="6075720" cy="37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418BDAA-FBE7-469E-BE62-FD875ADFD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19" y="3390457"/>
            <a:ext cx="6145919" cy="391540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0" y="3384000"/>
            <a:ext cx="6072120" cy="3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000" y="2736000"/>
            <a:ext cx="2347560" cy="191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5384A1-FA6C-438D-B9FB-EA73679A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80" y="4947686"/>
            <a:ext cx="2347420" cy="1910314"/>
          </a:xfrm>
          <a:prstGeom prst="rect">
            <a:avLst/>
          </a:prstGeom>
        </p:spPr>
      </p:pic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/>
              <a:t>Expectations and strategic objectives of the aquaculture stakeholders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498363" y="1835070"/>
            <a:ext cx="6866264" cy="4824799"/>
          </a:xfrm>
        </p:spPr>
        <p:txBody>
          <a:bodyPr rtlCol="0">
            <a:noAutofit/>
          </a:bodyPr>
          <a:lstStyle/>
          <a:p>
            <a:pPr marL="514350" lvl="0" indent="-514350">
              <a:buAutoNum type="romanUcPeriod"/>
            </a:pPr>
            <a:r>
              <a:rPr lang="en-US" sz="2200" b="1" dirty="0" smtClean="0">
                <a:solidFill>
                  <a:srgbClr val="002060"/>
                </a:solidFill>
              </a:rPr>
              <a:t>Satellite </a:t>
            </a:r>
            <a:r>
              <a:rPr lang="en-US" sz="2200" b="1" dirty="0">
                <a:solidFill>
                  <a:srgbClr val="002060"/>
                </a:solidFill>
              </a:rPr>
              <a:t>and real time data monitoring and assessment 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l-GR" dirty="0">
              <a:solidFill>
                <a:srgbClr val="00206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Move from retro-active measurement towards real-time monitoring and more regular site assessment </a:t>
            </a:r>
            <a:endParaRPr lang="el-GR" sz="2200" dirty="0">
              <a:solidFill>
                <a:srgbClr val="00206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Integration of automated surface/aquatic measurement (sensors) with satellite measurement </a:t>
            </a:r>
            <a:endParaRPr lang="el-GR" sz="2200" dirty="0">
              <a:solidFill>
                <a:srgbClr val="00206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D</a:t>
            </a:r>
            <a:r>
              <a:rPr lang="en-GB" sz="2200" dirty="0" smtClean="0">
                <a:solidFill>
                  <a:srgbClr val="002060"/>
                </a:solidFill>
              </a:rPr>
              <a:t>ata </a:t>
            </a:r>
            <a:r>
              <a:rPr lang="en-GB" sz="2200" dirty="0">
                <a:solidFill>
                  <a:srgbClr val="002060"/>
                </a:solidFill>
              </a:rPr>
              <a:t>that can </a:t>
            </a:r>
            <a:r>
              <a:rPr lang="en-GB" sz="2200" dirty="0" smtClean="0">
                <a:solidFill>
                  <a:srgbClr val="002060"/>
                </a:solidFill>
              </a:rPr>
              <a:t>support</a:t>
            </a:r>
            <a:r>
              <a:rPr lang="el-GR" sz="2200" dirty="0" smtClean="0">
                <a:solidFill>
                  <a:srgbClr val="002060"/>
                </a:solidFill>
              </a:rPr>
              <a:t>/</a:t>
            </a:r>
            <a:r>
              <a:rPr lang="en-US" sz="2200" dirty="0" smtClean="0">
                <a:solidFill>
                  <a:srgbClr val="002060"/>
                </a:solidFill>
              </a:rPr>
              <a:t>simplify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</a:rPr>
              <a:t>environmental monitoring and impact assessments</a:t>
            </a:r>
            <a:endParaRPr lang="el-GR" sz="2200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DFB5CB3-5AC9-4B12-A3D9-A5A03CF7280C}"/>
              </a:ext>
            </a:extLst>
          </p:cNvPr>
          <p:cNvSpPr txBox="1"/>
          <p:nvPr/>
        </p:nvSpPr>
        <p:spPr>
          <a:xfrm>
            <a:off x="10267243" y="4947686"/>
            <a:ext cx="2687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err="1">
                <a:solidFill>
                  <a:schemeClr val="bg1"/>
                </a:solidFill>
              </a:rPr>
              <a:t>Credits</a:t>
            </a:r>
            <a:r>
              <a:rPr lang="fr-BE" sz="1000" dirty="0">
                <a:solidFill>
                  <a:schemeClr val="bg1"/>
                </a:solidFill>
              </a:rPr>
              <a:t>: Leo Kirchmaier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57" y="2105691"/>
            <a:ext cx="4130850" cy="30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/>
              <a:t>Expectations and strategic objectives of the aquaculture stakeholders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436845" y="1963870"/>
            <a:ext cx="6936020" cy="489413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II</a:t>
            </a:r>
            <a:r>
              <a:rPr lang="en-GB" sz="2400" b="1" dirty="0">
                <a:solidFill>
                  <a:srgbClr val="002060"/>
                </a:solidFill>
              </a:rPr>
              <a:t>. Predictive and analytical tools</a:t>
            </a:r>
            <a:endParaRPr lang="el-G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i="1" dirty="0">
                <a:solidFill>
                  <a:srgbClr val="002060"/>
                </a:solidFill>
              </a:rPr>
              <a:t>Convert ‘big data’ into trends and predictive analytical tools to</a:t>
            </a:r>
            <a:r>
              <a:rPr lang="en-US" sz="2200" i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l-GR" sz="8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Assess the </a:t>
            </a:r>
            <a:r>
              <a:rPr lang="en-GB" sz="2200" dirty="0" smtClean="0">
                <a:solidFill>
                  <a:srgbClr val="002060"/>
                </a:solidFill>
              </a:rPr>
              <a:t>marine environmental </a:t>
            </a:r>
            <a:r>
              <a:rPr lang="en-GB" sz="2200" dirty="0">
                <a:solidFill>
                  <a:srgbClr val="002060"/>
                </a:solidFill>
              </a:rPr>
              <a:t>status at regional/local level </a:t>
            </a:r>
            <a:endParaRPr lang="el-GR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Develop </a:t>
            </a:r>
            <a:r>
              <a:rPr lang="en-GB" sz="2200" dirty="0" smtClean="0">
                <a:solidFill>
                  <a:srgbClr val="002060"/>
                </a:solidFill>
              </a:rPr>
              <a:t>predictive - early warning </a:t>
            </a:r>
            <a:r>
              <a:rPr lang="en-GB" sz="2200" dirty="0">
                <a:solidFill>
                  <a:srgbClr val="002060"/>
                </a:solidFill>
              </a:rPr>
              <a:t>models e.g.</a:t>
            </a:r>
            <a:r>
              <a:rPr lang="en-US" sz="2200" dirty="0">
                <a:solidFill>
                  <a:srgbClr val="002060"/>
                </a:solidFill>
              </a:rPr>
              <a:t>:</a:t>
            </a:r>
            <a:endParaRPr lang="el-GR" sz="2200" dirty="0">
              <a:solidFill>
                <a:srgbClr val="002060"/>
              </a:solidFill>
            </a:endParaRPr>
          </a:p>
          <a:p>
            <a:pPr lvl="1"/>
            <a:r>
              <a:rPr lang="en-GB" sz="2000" i="1" dirty="0">
                <a:solidFill>
                  <a:srgbClr val="002060"/>
                </a:solidFill>
              </a:rPr>
              <a:t>Phytoplankton evolution forecast</a:t>
            </a:r>
            <a:endParaRPr lang="el-GR" sz="2000" i="1" dirty="0">
              <a:solidFill>
                <a:srgbClr val="002060"/>
              </a:solidFill>
            </a:endParaRPr>
          </a:p>
          <a:p>
            <a:pPr lvl="1"/>
            <a:r>
              <a:rPr lang="en-GB" sz="2000" i="1" dirty="0">
                <a:solidFill>
                  <a:srgbClr val="002060"/>
                </a:solidFill>
              </a:rPr>
              <a:t>Effects of climate change on aquaculture (e.g. ClimeFish &amp; </a:t>
            </a:r>
            <a:r>
              <a:rPr lang="en-GB" sz="2000" i="1" dirty="0" smtClean="0">
                <a:solidFill>
                  <a:srgbClr val="002060"/>
                </a:solidFill>
              </a:rPr>
              <a:t>CERES)</a:t>
            </a:r>
            <a:endParaRPr lang="el-GR" sz="2000" i="1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Assist the site </a:t>
            </a:r>
            <a:r>
              <a:rPr lang="en-GB" sz="2200" dirty="0" smtClean="0">
                <a:solidFill>
                  <a:srgbClr val="002060"/>
                </a:solidFill>
              </a:rPr>
              <a:t>selection/management </a:t>
            </a:r>
            <a:r>
              <a:rPr lang="en-GB" sz="2200" dirty="0">
                <a:solidFill>
                  <a:srgbClr val="002060"/>
                </a:solidFill>
              </a:rPr>
              <a:t>for aquaculture </a:t>
            </a:r>
            <a:r>
              <a:rPr lang="en-GB" sz="2200" dirty="0" smtClean="0">
                <a:solidFill>
                  <a:srgbClr val="002060"/>
                </a:solidFill>
              </a:rPr>
              <a:t>operators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5384A1-FA6C-438D-B9FB-EA73679A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64" y="5650302"/>
            <a:ext cx="1484036" cy="120769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56" y="2114078"/>
            <a:ext cx="4328092" cy="27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/>
              <a:t>Expectations and strategic objectives of the aquaculture stakeholders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5384A1-FA6C-438D-B9FB-EA73679A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28" y="5844199"/>
            <a:ext cx="1245771" cy="1013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0E2D03F-C0E1-4A0B-857F-49E1D2571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68" y="2064860"/>
            <a:ext cx="4799403" cy="32479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847EE33-5B8F-4D48-9A36-B0530805CB30}"/>
              </a:ext>
            </a:extLst>
          </p:cNvPr>
          <p:cNvSpPr txBox="1"/>
          <p:nvPr/>
        </p:nvSpPr>
        <p:spPr>
          <a:xfrm>
            <a:off x="9865224" y="4936036"/>
            <a:ext cx="2162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err="1">
                <a:solidFill>
                  <a:schemeClr val="bg1"/>
                </a:solidFill>
              </a:rPr>
              <a:t>Credits</a:t>
            </a:r>
            <a:r>
              <a:rPr lang="fr-BE" sz="1000" dirty="0">
                <a:solidFill>
                  <a:schemeClr val="bg1"/>
                </a:solidFill>
              </a:rPr>
              <a:t>: Vidal Banc D’</a:t>
            </a:r>
            <a:r>
              <a:rPr lang="fr-BE" sz="1000" dirty="0" err="1">
                <a:solidFill>
                  <a:schemeClr val="bg1"/>
                </a:solidFill>
              </a:rPr>
              <a:t>Arguin</a:t>
            </a:r>
            <a:r>
              <a:rPr lang="fr-BE" sz="1000" dirty="0">
                <a:solidFill>
                  <a:schemeClr val="bg1"/>
                </a:solidFill>
              </a:rPr>
              <a:t> 2010</a:t>
            </a:r>
          </a:p>
        </p:txBody>
      </p:sp>
      <p:sp>
        <p:nvSpPr>
          <p:cNvPr id="8" name="Espace réservé du contenu 1"/>
          <p:cNvSpPr txBox="1">
            <a:spLocks/>
          </p:cNvSpPr>
          <p:nvPr/>
        </p:nvSpPr>
        <p:spPr>
          <a:xfrm>
            <a:off x="360845" y="1801577"/>
            <a:ext cx="6611288" cy="4400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II. Predictive and analytical tools</a:t>
            </a:r>
            <a:endParaRPr lang="el-GR" sz="2400" dirty="0" smtClean="0">
              <a:solidFill>
                <a:srgbClr val="00206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200" i="1" dirty="0" smtClean="0">
                <a:solidFill>
                  <a:srgbClr val="002060"/>
                </a:solidFill>
              </a:rPr>
              <a:t>Convert ‘big data’ into trends and predictive analytical tools to</a:t>
            </a:r>
            <a:r>
              <a:rPr lang="en-US" sz="2200" i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l-GR" sz="20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Support the licensing procedure (environmental impact assessment for new farms, relocation, expansion)</a:t>
            </a:r>
            <a:endParaRPr lang="el-GR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E</a:t>
            </a:r>
            <a:r>
              <a:rPr lang="en-GB" sz="2200" dirty="0" smtClean="0">
                <a:solidFill>
                  <a:srgbClr val="002060"/>
                </a:solidFill>
              </a:rPr>
              <a:t>valuate stocks where possible (e.g. shellfish sector)</a:t>
            </a:r>
            <a:endParaRPr lang="el-GR" sz="2200" dirty="0" smtClean="0">
              <a:solidFill>
                <a:srgbClr val="002060"/>
              </a:solidFill>
            </a:endParaRPr>
          </a:p>
          <a:p>
            <a:r>
              <a:rPr lang="en-GB" sz="2200" dirty="0" smtClean="0">
                <a:solidFill>
                  <a:srgbClr val="002060"/>
                </a:solidFill>
              </a:rPr>
              <a:t>Assist the design of environmental policies</a:t>
            </a:r>
            <a:endParaRPr lang="el-G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e">
  <a:themeElements>
    <a:clrScheme name="Personnalisé 7">
      <a:dk1>
        <a:srgbClr val="362748"/>
      </a:dk1>
      <a:lt1>
        <a:srgbClr val="FFFFFF"/>
      </a:lt1>
      <a:dk2>
        <a:srgbClr val="4E9AA4"/>
      </a:dk2>
      <a:lt2>
        <a:srgbClr val="F3CD0E"/>
      </a:lt2>
      <a:accent1>
        <a:srgbClr val="008584"/>
      </a:accent1>
      <a:accent2>
        <a:srgbClr val="2E83C3"/>
      </a:accent2>
      <a:accent3>
        <a:srgbClr val="42D0A2"/>
      </a:accent3>
      <a:accent4>
        <a:srgbClr val="F3CD0E"/>
      </a:accent4>
      <a:accent5>
        <a:srgbClr val="42B051"/>
      </a:accent5>
      <a:accent6>
        <a:srgbClr val="96D141"/>
      </a:accent6>
      <a:hlink>
        <a:srgbClr val="18A9C4"/>
      </a:hlink>
      <a:folHlink>
        <a:srgbClr val="A9D3E1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5333</TotalTime>
  <Words>528</Words>
  <Application>Microsoft Office PowerPoint</Application>
  <PresentationFormat>Ευρεία οθόνη</PresentationFormat>
  <Paragraphs>103</Paragraphs>
  <Slides>13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Corbel</vt:lpstr>
      <vt:lpstr>Gill Sans MT</vt:lpstr>
      <vt:lpstr>StarSymbol</vt:lpstr>
      <vt:lpstr>Wingdings 2</vt:lpstr>
      <vt:lpstr>Dividende</vt:lpstr>
      <vt:lpstr>Expectations and strategic objectives of the aquaculture stakeholders concerning MARINE DATA</vt:lpstr>
      <vt:lpstr>THE AAC IS AN AQUACULTURE DIALOGUE GROUP</vt:lpstr>
      <vt:lpstr>AAC Structure</vt:lpstr>
      <vt:lpstr>RECENT ADVICE / POSITION PAPERS</vt:lpstr>
      <vt:lpstr>AAC work on data collection</vt:lpstr>
      <vt:lpstr>Παρουσίαση του PowerPoint</vt:lpstr>
      <vt:lpstr>Expectations and strategic objectives of the aquaculture stakeholders</vt:lpstr>
      <vt:lpstr>Expectations and strategic objectives of the aquaculture stakeholders</vt:lpstr>
      <vt:lpstr>Expectations and strategic objectives of the aquaculture stakeholders</vt:lpstr>
      <vt:lpstr>Expectations and strategic objectives of the aquaculture stakeholders</vt:lpstr>
      <vt:lpstr>Expectations and strategic objectives of the aquaculture stakeholders</vt:lpstr>
      <vt:lpstr>Expectations and strategic objectives of the aquaculture stakeholders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de créativité</dc:title>
  <dc:creator>Cécile Fouquet</dc:creator>
  <cp:lastModifiedBy>User</cp:lastModifiedBy>
  <cp:revision>92</cp:revision>
  <cp:lastPrinted>2019-09-02T08:50:09Z</cp:lastPrinted>
  <dcterms:created xsi:type="dcterms:W3CDTF">2018-05-09T14:05:41Z</dcterms:created>
  <dcterms:modified xsi:type="dcterms:W3CDTF">2019-09-19T08:11:09Z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